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9144000" cy="5143500" type="screen16x9"/>
  <p:notesSz cx="9144000" cy="51435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2" d="100"/>
          <a:sy n="102" d="100"/>
        </p:scale>
        <p:origin x="826" y="9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jpg>
</file>

<file path=ppt/media/image11.png>
</file>

<file path=ppt/media/image12.jpg>
</file>

<file path=ppt/media/image13.jpg>
</file>

<file path=ppt/media/image14.jpg>
</file>

<file path=ppt/media/image15.pn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png>
</file>

<file path=ppt/media/image25.png>
</file>

<file path=ppt/media/image26.png>
</file>

<file path=ppt/media/image27.jpg>
</file>

<file path=ppt/media/image28.jpg>
</file>

<file path=ppt/media/image29.jpg>
</file>

<file path=ppt/media/image3.png>
</file>

<file path=ppt/media/image30.jpg>
</file>

<file path=ppt/media/image31.jpg>
</file>

<file path=ppt/media/image32.jpg>
</file>

<file path=ppt/media/image33.jpg>
</file>

<file path=ppt/media/image34.png>
</file>

<file path=ppt/media/image35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1594485"/>
            <a:ext cx="7772400" cy="10801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000" b="0" i="0">
                <a:solidFill>
                  <a:srgbClr val="DBD1B1"/>
                </a:solidFill>
                <a:latin typeface="FreeSans"/>
                <a:cs typeface="FreeSan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2880360"/>
            <a:ext cx="6400800" cy="12858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500" b="1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5/12/2024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9143981" y="5143489"/>
                </a:moveTo>
                <a:lnTo>
                  <a:pt x="0" y="5143489"/>
                </a:lnTo>
                <a:lnTo>
                  <a:pt x="0" y="0"/>
                </a:lnTo>
                <a:lnTo>
                  <a:pt x="9143981" y="0"/>
                </a:lnTo>
                <a:lnTo>
                  <a:pt x="9143981" y="5143489"/>
                </a:lnTo>
                <a:close/>
              </a:path>
            </a:pathLst>
          </a:custGeom>
          <a:solidFill>
            <a:srgbClr val="DBD1B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0" i="0">
                <a:solidFill>
                  <a:srgbClr val="DBD1B1"/>
                </a:solidFill>
                <a:latin typeface="FreeSans"/>
                <a:cs typeface="FreeSan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500" b="1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5/12/2024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9143981" y="5143489"/>
                </a:moveTo>
                <a:lnTo>
                  <a:pt x="0" y="5143489"/>
                </a:lnTo>
                <a:lnTo>
                  <a:pt x="0" y="0"/>
                </a:lnTo>
                <a:lnTo>
                  <a:pt x="9143981" y="0"/>
                </a:lnTo>
                <a:lnTo>
                  <a:pt x="9143981" y="5143489"/>
                </a:lnTo>
                <a:close/>
              </a:path>
            </a:pathLst>
          </a:custGeom>
          <a:solidFill>
            <a:srgbClr val="DBD1B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0" i="0">
                <a:solidFill>
                  <a:srgbClr val="DBD1B1"/>
                </a:solidFill>
                <a:latin typeface="FreeSans"/>
                <a:cs typeface="FreeSan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5/12/2024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9143981" y="5143489"/>
                </a:moveTo>
                <a:lnTo>
                  <a:pt x="0" y="5143489"/>
                </a:lnTo>
                <a:lnTo>
                  <a:pt x="0" y="0"/>
                </a:lnTo>
                <a:lnTo>
                  <a:pt x="9143981" y="0"/>
                </a:lnTo>
                <a:lnTo>
                  <a:pt x="9143981" y="514348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0" i="0">
                <a:solidFill>
                  <a:srgbClr val="DBD1B1"/>
                </a:solidFill>
                <a:latin typeface="FreeSans"/>
                <a:cs typeface="FreeSan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5/12/2024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5/12/2024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46999" y="194499"/>
            <a:ext cx="8534652" cy="23652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000" b="0" i="0">
                <a:solidFill>
                  <a:srgbClr val="DBD1B1"/>
                </a:solidFill>
                <a:latin typeface="FreeSans"/>
                <a:cs typeface="FreeSan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20623" y="1340352"/>
            <a:ext cx="4015104" cy="33413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500" b="1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5/12/2024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7" Type="http://schemas.openxmlformats.org/officeDocument/2006/relationships/image" Target="../media/image20.jp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jpg"/><Relationship Id="rId5" Type="http://schemas.openxmlformats.org/officeDocument/2006/relationships/image" Target="../media/image18.jpg"/><Relationship Id="rId4" Type="http://schemas.openxmlformats.org/officeDocument/2006/relationships/image" Target="../media/image17.jp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jpg"/><Relationship Id="rId5" Type="http://schemas.openxmlformats.org/officeDocument/2006/relationships/image" Target="../media/image27.jpg"/><Relationship Id="rId4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jpg"/><Relationship Id="rId4" Type="http://schemas.openxmlformats.org/officeDocument/2006/relationships/image" Target="../media/image31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hyperlink" Target="https://twitter.com/anilsaidso" TargetMode="Externa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fiatjaf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9143981" y="5143489"/>
                </a:moveTo>
                <a:lnTo>
                  <a:pt x="0" y="5143489"/>
                </a:lnTo>
                <a:lnTo>
                  <a:pt x="0" y="0"/>
                </a:lnTo>
                <a:lnTo>
                  <a:pt x="9143981" y="0"/>
                </a:lnTo>
                <a:lnTo>
                  <a:pt x="9143981" y="5143489"/>
                </a:lnTo>
                <a:close/>
              </a:path>
            </a:pathLst>
          </a:custGeom>
          <a:solidFill>
            <a:srgbClr val="674DA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46999" y="194499"/>
            <a:ext cx="8534652" cy="2059446"/>
          </a:xfrm>
          <a:prstGeom prst="rect">
            <a:avLst/>
          </a:prstGeom>
        </p:spPr>
        <p:txBody>
          <a:bodyPr vert="horz" wrap="square" lIns="0" tIns="363129" rIns="0" bIns="0" rtlCol="0">
            <a:spAutoFit/>
          </a:bodyPr>
          <a:lstStyle/>
          <a:p>
            <a:pPr marL="4809490">
              <a:lnSpc>
                <a:spcPct val="100000"/>
              </a:lnSpc>
              <a:spcBef>
                <a:spcPts val="100"/>
              </a:spcBef>
            </a:pPr>
            <a:r>
              <a:rPr lang="en-AU" sz="11000" i="1" spc="-300" dirty="0">
                <a:latin typeface="FreeSans"/>
                <a:cs typeface="FreeSans"/>
              </a:rPr>
              <a:t>NOSTR</a:t>
            </a:r>
            <a:endParaRPr sz="11000" spc="-300" dirty="0">
              <a:latin typeface="FreeSans"/>
              <a:cs typeface="FreeSans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5179564" y="2612969"/>
            <a:ext cx="3221355" cy="0"/>
          </a:xfrm>
          <a:custGeom>
            <a:avLst/>
            <a:gdLst/>
            <a:ahLst/>
            <a:cxnLst/>
            <a:rect l="l" t="t" r="r" b="b"/>
            <a:pathLst>
              <a:path w="3221354">
                <a:moveTo>
                  <a:pt x="0" y="0"/>
                </a:moveTo>
                <a:lnTo>
                  <a:pt x="3221093" y="0"/>
                </a:lnTo>
              </a:path>
            </a:pathLst>
          </a:custGeom>
          <a:ln w="9524">
            <a:solidFill>
              <a:srgbClr val="F6E9C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5135161" y="2765470"/>
            <a:ext cx="3319779" cy="1452245"/>
          </a:xfrm>
          <a:prstGeom prst="rect">
            <a:avLst/>
          </a:prstGeom>
        </p:spPr>
        <p:txBody>
          <a:bodyPr vert="horz" wrap="square" lIns="0" tIns="121920" rIns="0" bIns="0" rtlCol="0">
            <a:spAutoFit/>
          </a:bodyPr>
          <a:lstStyle/>
          <a:p>
            <a:pPr marL="12700" marR="5080" algn="just">
              <a:lnSpc>
                <a:spcPct val="80000"/>
              </a:lnSpc>
              <a:spcBef>
                <a:spcPts val="960"/>
              </a:spcBef>
            </a:pPr>
            <a:r>
              <a:rPr sz="3600" spc="-295" dirty="0">
                <a:solidFill>
                  <a:srgbClr val="F6E9C4"/>
                </a:solidFill>
                <a:latin typeface="Verdana"/>
                <a:cs typeface="Verdana"/>
              </a:rPr>
              <a:t>Notes</a:t>
            </a:r>
            <a:r>
              <a:rPr sz="3600" dirty="0">
                <a:solidFill>
                  <a:srgbClr val="F6E9C4"/>
                </a:solidFill>
                <a:latin typeface="Verdana"/>
                <a:cs typeface="Verdana"/>
              </a:rPr>
              <a:t> </a:t>
            </a:r>
            <a:r>
              <a:rPr sz="3600" spc="-420" dirty="0">
                <a:solidFill>
                  <a:srgbClr val="F6E9C4"/>
                </a:solidFill>
                <a:latin typeface="Verdana"/>
                <a:cs typeface="Verdana"/>
              </a:rPr>
              <a:t>and</a:t>
            </a:r>
            <a:r>
              <a:rPr sz="3600" spc="105" dirty="0">
                <a:solidFill>
                  <a:srgbClr val="F6E9C4"/>
                </a:solidFill>
                <a:latin typeface="Verdana"/>
                <a:cs typeface="Verdana"/>
              </a:rPr>
              <a:t> </a:t>
            </a:r>
            <a:r>
              <a:rPr sz="3600" spc="-345" dirty="0">
                <a:solidFill>
                  <a:srgbClr val="F6E9C4"/>
                </a:solidFill>
                <a:latin typeface="Verdana"/>
                <a:cs typeface="Verdana"/>
              </a:rPr>
              <a:t>Other </a:t>
            </a:r>
            <a:r>
              <a:rPr sz="3600" spc="-409" dirty="0">
                <a:solidFill>
                  <a:srgbClr val="F6E9C4"/>
                </a:solidFill>
                <a:latin typeface="Verdana"/>
                <a:cs typeface="Verdana"/>
              </a:rPr>
              <a:t>Stuff</a:t>
            </a:r>
            <a:r>
              <a:rPr sz="3600" spc="114" dirty="0">
                <a:solidFill>
                  <a:srgbClr val="F6E9C4"/>
                </a:solidFill>
                <a:latin typeface="Verdana"/>
                <a:cs typeface="Verdana"/>
              </a:rPr>
              <a:t> </a:t>
            </a:r>
            <a:r>
              <a:rPr sz="3600" spc="-375" dirty="0">
                <a:solidFill>
                  <a:srgbClr val="F6E9C4"/>
                </a:solidFill>
                <a:latin typeface="Verdana"/>
                <a:cs typeface="Verdana"/>
              </a:rPr>
              <a:t>Transmitted </a:t>
            </a:r>
            <a:r>
              <a:rPr sz="3600" spc="-330" dirty="0">
                <a:solidFill>
                  <a:srgbClr val="F6E9C4"/>
                </a:solidFill>
                <a:latin typeface="Verdana"/>
                <a:cs typeface="Verdana"/>
              </a:rPr>
              <a:t>by</a:t>
            </a:r>
            <a:r>
              <a:rPr sz="3600" spc="-275" dirty="0">
                <a:solidFill>
                  <a:srgbClr val="F6E9C4"/>
                </a:solidFill>
                <a:latin typeface="Verdana"/>
                <a:cs typeface="Verdana"/>
              </a:rPr>
              <a:t> </a:t>
            </a:r>
            <a:r>
              <a:rPr sz="3600" spc="-295" dirty="0">
                <a:solidFill>
                  <a:srgbClr val="F6E9C4"/>
                </a:solidFill>
                <a:latin typeface="Verdana"/>
                <a:cs typeface="Verdana"/>
              </a:rPr>
              <a:t>Relays</a:t>
            </a:r>
            <a:endParaRPr sz="3600">
              <a:latin typeface="Verdana"/>
              <a:cs typeface="Verdana"/>
            </a:endParaRPr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2399" y="234299"/>
            <a:ext cx="4757340" cy="4757340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437361" y="4453296"/>
            <a:ext cx="122872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10" dirty="0">
                <a:solidFill>
                  <a:srgbClr val="341C75"/>
                </a:solidFill>
                <a:latin typeface="Verdana"/>
                <a:cs typeface="Verdana"/>
              </a:rPr>
              <a:t>@anilsaidso</a:t>
            </a:r>
            <a:endParaRPr sz="18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6999" y="200574"/>
            <a:ext cx="3836670" cy="615950"/>
          </a:xfrm>
          <a:prstGeom prst="rect">
            <a:avLst/>
          </a:prstGeom>
          <a:solidFill>
            <a:srgbClr val="674DA7"/>
          </a:solidFill>
        </p:spPr>
        <p:txBody>
          <a:bodyPr vert="horz" wrap="square" lIns="0" tIns="71120" rIns="0" bIns="0" rtlCol="0">
            <a:spAutoFit/>
          </a:bodyPr>
          <a:lstStyle/>
          <a:p>
            <a:pPr marL="288290">
              <a:lnSpc>
                <a:spcPct val="100000"/>
              </a:lnSpc>
              <a:spcBef>
                <a:spcPts val="560"/>
              </a:spcBef>
            </a:pPr>
            <a:r>
              <a:rPr sz="2800" b="1" spc="-20" dirty="0">
                <a:solidFill>
                  <a:srgbClr val="F6E9C4"/>
                </a:solidFill>
                <a:latin typeface="Arial"/>
                <a:cs typeface="Arial"/>
              </a:rPr>
              <a:t>RUNNING</a:t>
            </a:r>
            <a:r>
              <a:rPr sz="2800" b="1" spc="-135" dirty="0">
                <a:solidFill>
                  <a:srgbClr val="F6E9C4"/>
                </a:solidFill>
                <a:latin typeface="Arial"/>
                <a:cs typeface="Arial"/>
              </a:rPr>
              <a:t> </a:t>
            </a:r>
            <a:r>
              <a:rPr sz="2800" b="1" dirty="0">
                <a:solidFill>
                  <a:srgbClr val="F6E9C4"/>
                </a:solidFill>
                <a:latin typeface="Arial"/>
                <a:cs typeface="Arial"/>
              </a:rPr>
              <a:t>A</a:t>
            </a:r>
            <a:r>
              <a:rPr sz="2800" b="1" spc="-130" dirty="0">
                <a:solidFill>
                  <a:srgbClr val="F6E9C4"/>
                </a:solidFill>
                <a:latin typeface="Arial"/>
                <a:cs typeface="Arial"/>
              </a:rPr>
              <a:t> </a:t>
            </a:r>
            <a:r>
              <a:rPr sz="2800" b="1" spc="-10" dirty="0">
                <a:solidFill>
                  <a:srgbClr val="F6E9C4"/>
                </a:solidFill>
                <a:latin typeface="Arial"/>
                <a:cs typeface="Arial"/>
              </a:rPr>
              <a:t>RELAY</a:t>
            </a:r>
            <a:endParaRPr sz="28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204365" y="1509766"/>
            <a:ext cx="2872105" cy="375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300" b="1" spc="-225" dirty="0">
                <a:solidFill>
                  <a:srgbClr val="674DA7"/>
                </a:solidFill>
                <a:latin typeface="Verdana"/>
                <a:cs typeface="Verdana"/>
              </a:rPr>
              <a:t>Plug</a:t>
            </a:r>
            <a:r>
              <a:rPr sz="2300" b="1" spc="-140" dirty="0">
                <a:solidFill>
                  <a:srgbClr val="674DA7"/>
                </a:solidFill>
                <a:latin typeface="Verdana"/>
                <a:cs typeface="Verdana"/>
              </a:rPr>
              <a:t> </a:t>
            </a:r>
            <a:r>
              <a:rPr sz="2300" b="1" spc="-420" dirty="0">
                <a:solidFill>
                  <a:srgbClr val="674DA7"/>
                </a:solidFill>
                <a:latin typeface="Verdana"/>
                <a:cs typeface="Verdana"/>
              </a:rPr>
              <a:t>&amp;</a:t>
            </a:r>
            <a:r>
              <a:rPr sz="2300" b="1" spc="-135" dirty="0">
                <a:solidFill>
                  <a:srgbClr val="674DA7"/>
                </a:solidFill>
                <a:latin typeface="Verdana"/>
                <a:cs typeface="Verdana"/>
              </a:rPr>
              <a:t> </a:t>
            </a:r>
            <a:r>
              <a:rPr sz="2300" b="1" spc="-229" dirty="0">
                <a:solidFill>
                  <a:srgbClr val="674DA7"/>
                </a:solidFill>
                <a:latin typeface="Verdana"/>
                <a:cs typeface="Verdana"/>
              </a:rPr>
              <a:t>Play</a:t>
            </a:r>
            <a:r>
              <a:rPr sz="2300" b="1" spc="-130" dirty="0">
                <a:solidFill>
                  <a:srgbClr val="674DA7"/>
                </a:solidFill>
                <a:latin typeface="Verdana"/>
                <a:cs typeface="Verdana"/>
              </a:rPr>
              <a:t> </a:t>
            </a:r>
            <a:r>
              <a:rPr sz="2300" b="1" spc="-170" dirty="0">
                <a:solidFill>
                  <a:srgbClr val="674DA7"/>
                </a:solidFill>
                <a:latin typeface="Verdana"/>
                <a:cs typeface="Verdana"/>
              </a:rPr>
              <a:t>Services</a:t>
            </a:r>
            <a:endParaRPr sz="23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868855" y="877514"/>
            <a:ext cx="2360295" cy="375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300" b="1" spc="-285" dirty="0">
                <a:solidFill>
                  <a:srgbClr val="674DA7"/>
                </a:solidFill>
                <a:latin typeface="Verdana"/>
                <a:cs typeface="Verdana"/>
              </a:rPr>
              <a:t>Implementations</a:t>
            </a:r>
            <a:endParaRPr sz="2300">
              <a:latin typeface="Verdana"/>
              <a:cs typeface="Verdana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257214" y="1426222"/>
            <a:ext cx="3484767" cy="3412468"/>
          </a:xfrm>
          <a:prstGeom prst="rect">
            <a:avLst/>
          </a:prstGeom>
        </p:spPr>
      </p:pic>
      <p:grpSp>
        <p:nvGrpSpPr>
          <p:cNvPr id="6" name="object 6"/>
          <p:cNvGrpSpPr/>
          <p:nvPr/>
        </p:nvGrpSpPr>
        <p:grpSpPr>
          <a:xfrm>
            <a:off x="380999" y="1344297"/>
            <a:ext cx="4520565" cy="3494404"/>
            <a:chOff x="380999" y="1344297"/>
            <a:chExt cx="4520565" cy="3494404"/>
          </a:xfrm>
        </p:grpSpPr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80999" y="2026945"/>
              <a:ext cx="4519990" cy="2811744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80999" y="1344297"/>
              <a:ext cx="642923" cy="642923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5330664" y="1060160"/>
            <a:ext cx="3453129" cy="4083685"/>
            <a:chOff x="5330664" y="1060160"/>
            <a:chExt cx="3453129" cy="408368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330664" y="3212593"/>
              <a:ext cx="3453092" cy="1930896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573838" y="1788596"/>
              <a:ext cx="977773" cy="922823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618736" y="1788596"/>
              <a:ext cx="927348" cy="922823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7613209" y="1788596"/>
              <a:ext cx="927363" cy="922823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6062862" y="1064922"/>
              <a:ext cx="2014220" cy="2148205"/>
            </a:xfrm>
            <a:custGeom>
              <a:avLst/>
              <a:gdLst/>
              <a:ahLst/>
              <a:cxnLst/>
              <a:rect l="l" t="t" r="r" b="b"/>
              <a:pathLst>
                <a:path w="2014220" h="2148205">
                  <a:moveTo>
                    <a:pt x="1504196" y="0"/>
                  </a:moveTo>
                  <a:lnTo>
                    <a:pt x="1492135" y="54230"/>
                  </a:lnTo>
                  <a:lnTo>
                    <a:pt x="1457704" y="103080"/>
                  </a:lnTo>
                  <a:lnTo>
                    <a:pt x="1403537" y="147183"/>
                  </a:lnTo>
                  <a:lnTo>
                    <a:pt x="1369874" y="167651"/>
                  </a:lnTo>
                  <a:lnTo>
                    <a:pt x="1332263" y="187171"/>
                  </a:lnTo>
                  <a:lnTo>
                    <a:pt x="1291034" y="205819"/>
                  </a:lnTo>
                  <a:lnTo>
                    <a:pt x="1246516" y="223677"/>
                  </a:lnTo>
                  <a:lnTo>
                    <a:pt x="1199037" y="240822"/>
                  </a:lnTo>
                  <a:lnTo>
                    <a:pt x="1148926" y="257334"/>
                  </a:lnTo>
                  <a:lnTo>
                    <a:pt x="1096513" y="273291"/>
                  </a:lnTo>
                  <a:lnTo>
                    <a:pt x="1042126" y="288774"/>
                  </a:lnTo>
                  <a:lnTo>
                    <a:pt x="986094" y="303861"/>
                  </a:lnTo>
                  <a:lnTo>
                    <a:pt x="928746" y="318632"/>
                  </a:lnTo>
                  <a:lnTo>
                    <a:pt x="870412" y="333165"/>
                  </a:lnTo>
                  <a:lnTo>
                    <a:pt x="811419" y="347539"/>
                  </a:lnTo>
                  <a:lnTo>
                    <a:pt x="752098" y="361834"/>
                  </a:lnTo>
                  <a:lnTo>
                    <a:pt x="692777" y="376128"/>
                  </a:lnTo>
                  <a:lnTo>
                    <a:pt x="633784" y="390502"/>
                  </a:lnTo>
                  <a:lnTo>
                    <a:pt x="575450" y="405033"/>
                  </a:lnTo>
                  <a:lnTo>
                    <a:pt x="518102" y="419802"/>
                  </a:lnTo>
                  <a:lnTo>
                    <a:pt x="462070" y="434887"/>
                  </a:lnTo>
                  <a:lnTo>
                    <a:pt x="407683" y="450367"/>
                  </a:lnTo>
                  <a:lnTo>
                    <a:pt x="355270" y="466322"/>
                  </a:lnTo>
                  <a:lnTo>
                    <a:pt x="305159" y="482830"/>
                  </a:lnTo>
                  <a:lnTo>
                    <a:pt x="257680" y="499971"/>
                  </a:lnTo>
                  <a:lnTo>
                    <a:pt x="213162" y="517824"/>
                  </a:lnTo>
                  <a:lnTo>
                    <a:pt x="171933" y="536469"/>
                  </a:lnTo>
                  <a:lnTo>
                    <a:pt x="134322" y="555983"/>
                  </a:lnTo>
                  <a:lnTo>
                    <a:pt x="100659" y="576447"/>
                  </a:lnTo>
                  <a:lnTo>
                    <a:pt x="46492" y="620539"/>
                  </a:lnTo>
                  <a:lnTo>
                    <a:pt x="12061" y="669378"/>
                  </a:lnTo>
                  <a:lnTo>
                    <a:pt x="3070" y="695776"/>
                  </a:lnTo>
                  <a:lnTo>
                    <a:pt x="0" y="723598"/>
                  </a:lnTo>
                </a:path>
                <a:path w="2014220" h="2148205">
                  <a:moveTo>
                    <a:pt x="1504196" y="0"/>
                  </a:moveTo>
                  <a:lnTo>
                    <a:pt x="1507892" y="51652"/>
                  </a:lnTo>
                  <a:lnTo>
                    <a:pt x="1518468" y="98419"/>
                  </a:lnTo>
                  <a:lnTo>
                    <a:pt x="1535161" y="140845"/>
                  </a:lnTo>
                  <a:lnTo>
                    <a:pt x="1557205" y="179472"/>
                  </a:lnTo>
                  <a:lnTo>
                    <a:pt x="1583837" y="214842"/>
                  </a:lnTo>
                  <a:lnTo>
                    <a:pt x="1614291" y="247498"/>
                  </a:lnTo>
                  <a:lnTo>
                    <a:pt x="1647804" y="277983"/>
                  </a:lnTo>
                  <a:lnTo>
                    <a:pt x="1683611" y="306838"/>
                  </a:lnTo>
                  <a:lnTo>
                    <a:pt x="1720946" y="334608"/>
                  </a:lnTo>
                  <a:lnTo>
                    <a:pt x="1759046" y="361834"/>
                  </a:lnTo>
                  <a:lnTo>
                    <a:pt x="1797146" y="389059"/>
                  </a:lnTo>
                  <a:lnTo>
                    <a:pt x="1834481" y="416825"/>
                  </a:lnTo>
                  <a:lnTo>
                    <a:pt x="1870288" y="445676"/>
                  </a:lnTo>
                  <a:lnTo>
                    <a:pt x="1903800" y="476155"/>
                  </a:lnTo>
                  <a:lnTo>
                    <a:pt x="1934255" y="508804"/>
                  </a:lnTo>
                  <a:lnTo>
                    <a:pt x="1960887" y="544165"/>
                  </a:lnTo>
                  <a:lnTo>
                    <a:pt x="1982931" y="582783"/>
                  </a:lnTo>
                  <a:lnTo>
                    <a:pt x="1999624" y="625199"/>
                  </a:lnTo>
                  <a:lnTo>
                    <a:pt x="2010200" y="671956"/>
                  </a:lnTo>
                  <a:lnTo>
                    <a:pt x="2013895" y="723598"/>
                  </a:lnTo>
                </a:path>
                <a:path w="2014220" h="2148205">
                  <a:moveTo>
                    <a:pt x="1504196" y="0"/>
                  </a:moveTo>
                  <a:lnTo>
                    <a:pt x="1500682" y="51652"/>
                  </a:lnTo>
                  <a:lnTo>
                    <a:pt x="1490622" y="98419"/>
                  </a:lnTo>
                  <a:lnTo>
                    <a:pt x="1474745" y="140845"/>
                  </a:lnTo>
                  <a:lnTo>
                    <a:pt x="1453777" y="179472"/>
                  </a:lnTo>
                  <a:lnTo>
                    <a:pt x="1428447" y="214842"/>
                  </a:lnTo>
                  <a:lnTo>
                    <a:pt x="1399480" y="247498"/>
                  </a:lnTo>
                  <a:lnTo>
                    <a:pt x="1367604" y="277983"/>
                  </a:lnTo>
                  <a:lnTo>
                    <a:pt x="1333547" y="306838"/>
                  </a:lnTo>
                  <a:lnTo>
                    <a:pt x="1298036" y="334608"/>
                  </a:lnTo>
                  <a:lnTo>
                    <a:pt x="1261797" y="361834"/>
                  </a:lnTo>
                  <a:lnTo>
                    <a:pt x="1225558" y="389059"/>
                  </a:lnTo>
                  <a:lnTo>
                    <a:pt x="1190047" y="416825"/>
                  </a:lnTo>
                  <a:lnTo>
                    <a:pt x="1155990" y="445676"/>
                  </a:lnTo>
                  <a:lnTo>
                    <a:pt x="1124114" y="476155"/>
                  </a:lnTo>
                  <a:lnTo>
                    <a:pt x="1095147" y="508804"/>
                  </a:lnTo>
                  <a:lnTo>
                    <a:pt x="1069817" y="544165"/>
                  </a:lnTo>
                  <a:lnTo>
                    <a:pt x="1048849" y="582783"/>
                  </a:lnTo>
                  <a:lnTo>
                    <a:pt x="1032972" y="625199"/>
                  </a:lnTo>
                  <a:lnTo>
                    <a:pt x="1022912" y="671956"/>
                  </a:lnTo>
                  <a:lnTo>
                    <a:pt x="1019397" y="723598"/>
                  </a:lnTo>
                </a:path>
                <a:path w="2014220" h="2148205">
                  <a:moveTo>
                    <a:pt x="2014045" y="1646496"/>
                  </a:moveTo>
                  <a:lnTo>
                    <a:pt x="1996873" y="1700105"/>
                  </a:lnTo>
                  <a:lnTo>
                    <a:pt x="1949067" y="1746184"/>
                  </a:lnTo>
                  <a:lnTo>
                    <a:pt x="1915417" y="1766827"/>
                  </a:lnTo>
                  <a:lnTo>
                    <a:pt x="1876198" y="1786102"/>
                  </a:lnTo>
                  <a:lnTo>
                    <a:pt x="1832106" y="1804180"/>
                  </a:lnTo>
                  <a:lnTo>
                    <a:pt x="1783836" y="1821232"/>
                  </a:lnTo>
                  <a:lnTo>
                    <a:pt x="1732085" y="1837429"/>
                  </a:lnTo>
                  <a:lnTo>
                    <a:pt x="1677550" y="1852943"/>
                  </a:lnTo>
                  <a:lnTo>
                    <a:pt x="1620926" y="1867944"/>
                  </a:lnTo>
                  <a:lnTo>
                    <a:pt x="1562909" y="1882605"/>
                  </a:lnTo>
                  <a:lnTo>
                    <a:pt x="1504196" y="1897096"/>
                  </a:lnTo>
                  <a:lnTo>
                    <a:pt x="1445484" y="1911583"/>
                  </a:lnTo>
                  <a:lnTo>
                    <a:pt x="1387467" y="1926243"/>
                  </a:lnTo>
                  <a:lnTo>
                    <a:pt x="1330843" y="1941246"/>
                  </a:lnTo>
                  <a:lnTo>
                    <a:pt x="1276308" y="1956764"/>
                  </a:lnTo>
                  <a:lnTo>
                    <a:pt x="1224557" y="1972968"/>
                  </a:lnTo>
                  <a:lnTo>
                    <a:pt x="1176287" y="1990028"/>
                  </a:lnTo>
                  <a:lnTo>
                    <a:pt x="1132195" y="2008116"/>
                  </a:lnTo>
                  <a:lnTo>
                    <a:pt x="1092976" y="2027402"/>
                  </a:lnTo>
                  <a:lnTo>
                    <a:pt x="1059326" y="2048058"/>
                  </a:lnTo>
                  <a:lnTo>
                    <a:pt x="1011520" y="2094162"/>
                  </a:lnTo>
                  <a:lnTo>
                    <a:pt x="998757" y="2119952"/>
                  </a:lnTo>
                  <a:lnTo>
                    <a:pt x="994347" y="2147795"/>
                  </a:lnTo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3621292" y="172124"/>
            <a:ext cx="1901825" cy="615950"/>
          </a:xfrm>
          <a:prstGeom prst="rect">
            <a:avLst/>
          </a:prstGeom>
          <a:solidFill>
            <a:srgbClr val="674DA7"/>
          </a:solidFill>
        </p:spPr>
        <p:txBody>
          <a:bodyPr vert="horz" wrap="square" lIns="0" tIns="71120" rIns="0" bIns="0" rtlCol="0">
            <a:spAutoFit/>
          </a:bodyPr>
          <a:lstStyle/>
          <a:p>
            <a:pPr marL="189865">
              <a:lnSpc>
                <a:spcPct val="100000"/>
              </a:lnSpc>
              <a:spcBef>
                <a:spcPts val="560"/>
              </a:spcBef>
            </a:pPr>
            <a:r>
              <a:rPr sz="2800" b="1" spc="-10" dirty="0">
                <a:solidFill>
                  <a:srgbClr val="F6E9C4"/>
                </a:solidFill>
                <a:latin typeface="Arial"/>
                <a:cs typeface="Arial"/>
              </a:rPr>
              <a:t>CLIENTS</a:t>
            </a:r>
            <a:endParaRPr sz="2800">
              <a:latin typeface="Arial"/>
              <a:cs typeface="Arial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278124" y="233465"/>
            <a:ext cx="1341120" cy="7264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2300" b="1" spc="-345" dirty="0">
                <a:solidFill>
                  <a:srgbClr val="674DA7"/>
                </a:solidFill>
                <a:latin typeface="Verdana"/>
                <a:cs typeface="Verdana"/>
              </a:rPr>
              <a:t>Web </a:t>
            </a:r>
            <a:r>
              <a:rPr sz="2300" b="1" spc="-325" dirty="0">
                <a:solidFill>
                  <a:srgbClr val="674DA7"/>
                </a:solidFill>
                <a:latin typeface="Verdana"/>
                <a:cs typeface="Verdana"/>
              </a:rPr>
              <a:t>(browser)</a:t>
            </a:r>
            <a:endParaRPr sz="2300">
              <a:latin typeface="Verdana"/>
              <a:cs typeface="Verdan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6814924" y="233465"/>
            <a:ext cx="1947545" cy="7264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981710">
              <a:lnSpc>
                <a:spcPct val="100000"/>
              </a:lnSpc>
              <a:spcBef>
                <a:spcPts val="100"/>
              </a:spcBef>
            </a:pPr>
            <a:r>
              <a:rPr sz="2300" b="1" spc="-190" dirty="0">
                <a:solidFill>
                  <a:srgbClr val="674DA7"/>
                </a:solidFill>
                <a:latin typeface="Verdana"/>
                <a:cs typeface="Verdana"/>
              </a:rPr>
              <a:t>Mobile </a:t>
            </a:r>
            <a:r>
              <a:rPr sz="2300" b="1" spc="-265" dirty="0">
                <a:solidFill>
                  <a:srgbClr val="674DA7"/>
                </a:solidFill>
                <a:latin typeface="Verdana"/>
                <a:cs typeface="Verdana"/>
              </a:rPr>
              <a:t>(iOS,</a:t>
            </a:r>
            <a:r>
              <a:rPr sz="2300" b="1" spc="-140" dirty="0">
                <a:solidFill>
                  <a:srgbClr val="674DA7"/>
                </a:solidFill>
                <a:latin typeface="Verdana"/>
                <a:cs typeface="Verdana"/>
              </a:rPr>
              <a:t> </a:t>
            </a:r>
            <a:r>
              <a:rPr sz="2300" b="1" spc="-285" dirty="0">
                <a:solidFill>
                  <a:srgbClr val="674DA7"/>
                </a:solidFill>
                <a:latin typeface="Verdana"/>
                <a:cs typeface="Verdana"/>
              </a:rPr>
              <a:t>Android)</a:t>
            </a:r>
            <a:endParaRPr sz="2300">
              <a:latin typeface="Verdana"/>
              <a:cs typeface="Verdana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0" y="1060160"/>
            <a:ext cx="4700270" cy="4083685"/>
            <a:chOff x="0" y="1060160"/>
            <a:chExt cx="4700270" cy="4083685"/>
          </a:xfrm>
        </p:grpSpPr>
        <p:pic>
          <p:nvPicPr>
            <p:cNvPr id="12" name="object 12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0" y="1975821"/>
              <a:ext cx="3277493" cy="3167668"/>
            </a:xfrm>
            <a:prstGeom prst="rect">
              <a:avLst/>
            </a:prstGeom>
          </p:spPr>
        </p:pic>
        <p:pic>
          <p:nvPicPr>
            <p:cNvPr id="13" name="object 13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819321" y="1788596"/>
              <a:ext cx="2880394" cy="3000793"/>
            </a:xfrm>
            <a:prstGeom prst="rect">
              <a:avLst/>
            </a:prstGeom>
          </p:spPr>
        </p:pic>
        <p:sp>
          <p:nvSpPr>
            <p:cNvPr id="14" name="object 14"/>
            <p:cNvSpPr/>
            <p:nvPr/>
          </p:nvSpPr>
          <p:spPr>
            <a:xfrm>
              <a:off x="1155797" y="1064922"/>
              <a:ext cx="2103755" cy="911225"/>
            </a:xfrm>
            <a:custGeom>
              <a:avLst/>
              <a:gdLst/>
              <a:ahLst/>
              <a:cxnLst/>
              <a:rect l="l" t="t" r="r" b="b"/>
              <a:pathLst>
                <a:path w="2103754" h="911225">
                  <a:moveTo>
                    <a:pt x="0" y="0"/>
                  </a:moveTo>
                  <a:lnTo>
                    <a:pt x="2903" y="59368"/>
                  </a:lnTo>
                  <a:lnTo>
                    <a:pt x="11249" y="113605"/>
                  </a:lnTo>
                  <a:lnTo>
                    <a:pt x="24494" y="163222"/>
                  </a:lnTo>
                  <a:lnTo>
                    <a:pt x="42094" y="208733"/>
                  </a:lnTo>
                  <a:lnTo>
                    <a:pt x="63504" y="250652"/>
                  </a:lnTo>
                  <a:lnTo>
                    <a:pt x="88180" y="289490"/>
                  </a:lnTo>
                  <a:lnTo>
                    <a:pt x="115578" y="325762"/>
                  </a:lnTo>
                  <a:lnTo>
                    <a:pt x="145153" y="359980"/>
                  </a:lnTo>
                  <a:lnTo>
                    <a:pt x="176361" y="392657"/>
                  </a:lnTo>
                  <a:lnTo>
                    <a:pt x="208658" y="424308"/>
                  </a:lnTo>
                  <a:lnTo>
                    <a:pt x="241499" y="455444"/>
                  </a:lnTo>
                  <a:lnTo>
                    <a:pt x="274340" y="486579"/>
                  </a:lnTo>
                  <a:lnTo>
                    <a:pt x="306637" y="518226"/>
                  </a:lnTo>
                  <a:lnTo>
                    <a:pt x="337845" y="550898"/>
                  </a:lnTo>
                  <a:lnTo>
                    <a:pt x="367420" y="585110"/>
                  </a:lnTo>
                  <a:lnTo>
                    <a:pt x="394818" y="621374"/>
                  </a:lnTo>
                  <a:lnTo>
                    <a:pt x="419494" y="660203"/>
                  </a:lnTo>
                  <a:lnTo>
                    <a:pt x="440904" y="702111"/>
                  </a:lnTo>
                  <a:lnTo>
                    <a:pt x="458504" y="747611"/>
                  </a:lnTo>
                  <a:lnTo>
                    <a:pt x="471749" y="797217"/>
                  </a:lnTo>
                  <a:lnTo>
                    <a:pt x="480095" y="851441"/>
                  </a:lnTo>
                  <a:lnTo>
                    <a:pt x="482999" y="910798"/>
                  </a:lnTo>
                </a:path>
                <a:path w="2103754" h="911225">
                  <a:moveTo>
                    <a:pt x="0" y="0"/>
                  </a:moveTo>
                  <a:lnTo>
                    <a:pt x="9827" y="41729"/>
                  </a:lnTo>
                  <a:lnTo>
                    <a:pt x="38234" y="80262"/>
                  </a:lnTo>
                  <a:lnTo>
                    <a:pt x="83605" y="115878"/>
                  </a:lnTo>
                  <a:lnTo>
                    <a:pt x="144323" y="148855"/>
                  </a:lnTo>
                  <a:lnTo>
                    <a:pt x="179933" y="164440"/>
                  </a:lnTo>
                  <a:lnTo>
                    <a:pt x="218773" y="179469"/>
                  </a:lnTo>
                  <a:lnTo>
                    <a:pt x="260643" y="193977"/>
                  </a:lnTo>
                  <a:lnTo>
                    <a:pt x="305341" y="207999"/>
                  </a:lnTo>
                  <a:lnTo>
                    <a:pt x="352663" y="221569"/>
                  </a:lnTo>
                  <a:lnTo>
                    <a:pt x="402409" y="234723"/>
                  </a:lnTo>
                  <a:lnTo>
                    <a:pt x="454376" y="247494"/>
                  </a:lnTo>
                  <a:lnTo>
                    <a:pt x="508363" y="259918"/>
                  </a:lnTo>
                  <a:lnTo>
                    <a:pt x="564167" y="272029"/>
                  </a:lnTo>
                  <a:lnTo>
                    <a:pt x="621587" y="283862"/>
                  </a:lnTo>
                  <a:lnTo>
                    <a:pt x="680420" y="295452"/>
                  </a:lnTo>
                  <a:lnTo>
                    <a:pt x="740465" y="306834"/>
                  </a:lnTo>
                  <a:lnTo>
                    <a:pt x="801520" y="318041"/>
                  </a:lnTo>
                  <a:lnTo>
                    <a:pt x="863383" y="329110"/>
                  </a:lnTo>
                  <a:lnTo>
                    <a:pt x="925851" y="340074"/>
                  </a:lnTo>
                  <a:lnTo>
                    <a:pt x="988723" y="350969"/>
                  </a:lnTo>
                  <a:lnTo>
                    <a:pt x="1051797" y="361829"/>
                  </a:lnTo>
                  <a:lnTo>
                    <a:pt x="1114872" y="372688"/>
                  </a:lnTo>
                  <a:lnTo>
                    <a:pt x="1177744" y="383583"/>
                  </a:lnTo>
                  <a:lnTo>
                    <a:pt x="1240212" y="394546"/>
                  </a:lnTo>
                  <a:lnTo>
                    <a:pt x="1302075" y="405614"/>
                  </a:lnTo>
                  <a:lnTo>
                    <a:pt x="1363130" y="416821"/>
                  </a:lnTo>
                  <a:lnTo>
                    <a:pt x="1423175" y="428201"/>
                  </a:lnTo>
                  <a:lnTo>
                    <a:pt x="1482008" y="439789"/>
                  </a:lnTo>
                  <a:lnTo>
                    <a:pt x="1539428" y="451620"/>
                  </a:lnTo>
                  <a:lnTo>
                    <a:pt x="1595232" y="463729"/>
                  </a:lnTo>
                  <a:lnTo>
                    <a:pt x="1649219" y="476151"/>
                  </a:lnTo>
                  <a:lnTo>
                    <a:pt x="1701186" y="488920"/>
                  </a:lnTo>
                  <a:lnTo>
                    <a:pt x="1750932" y="502071"/>
                  </a:lnTo>
                  <a:lnTo>
                    <a:pt x="1798254" y="515638"/>
                  </a:lnTo>
                  <a:lnTo>
                    <a:pt x="1842951" y="529657"/>
                  </a:lnTo>
                  <a:lnTo>
                    <a:pt x="1884821" y="544163"/>
                  </a:lnTo>
                  <a:lnTo>
                    <a:pt x="1923662" y="559189"/>
                  </a:lnTo>
                  <a:lnTo>
                    <a:pt x="1959272" y="574771"/>
                  </a:lnTo>
                  <a:lnTo>
                    <a:pt x="2019990" y="607740"/>
                  </a:lnTo>
                  <a:lnTo>
                    <a:pt x="2065360" y="643349"/>
                  </a:lnTo>
                  <a:lnTo>
                    <a:pt x="2093767" y="681876"/>
                  </a:lnTo>
                  <a:lnTo>
                    <a:pt x="2101105" y="702320"/>
                  </a:lnTo>
                  <a:lnTo>
                    <a:pt x="2103595" y="723598"/>
                  </a:lnTo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object 15"/>
          <p:cNvSpPr txBox="1"/>
          <p:nvPr/>
        </p:nvSpPr>
        <p:spPr>
          <a:xfrm>
            <a:off x="3059693" y="837373"/>
            <a:ext cx="3025140" cy="677545"/>
          </a:xfrm>
          <a:prstGeom prst="rect">
            <a:avLst/>
          </a:prstGeom>
          <a:solidFill>
            <a:srgbClr val="B3A7D6"/>
          </a:solidFill>
        </p:spPr>
        <p:txBody>
          <a:bodyPr vert="horz" wrap="square" lIns="0" tIns="77470" rIns="0" bIns="0" rtlCol="0">
            <a:spAutoFit/>
          </a:bodyPr>
          <a:lstStyle/>
          <a:p>
            <a:pPr marL="329565" marR="229870" indent="-93345">
              <a:lnSpc>
                <a:spcPct val="100000"/>
              </a:lnSpc>
              <a:spcBef>
                <a:spcPts val="610"/>
              </a:spcBef>
            </a:pPr>
            <a:r>
              <a:rPr sz="1600" spc="-75" dirty="0">
                <a:latin typeface="Verdana"/>
                <a:cs typeface="Verdana"/>
              </a:rPr>
              <a:t>Users</a:t>
            </a:r>
            <a:r>
              <a:rPr sz="1600" spc="-100" dirty="0">
                <a:latin typeface="Verdana"/>
                <a:cs typeface="Verdana"/>
              </a:rPr>
              <a:t> </a:t>
            </a:r>
            <a:r>
              <a:rPr sz="1600" spc="-114" dirty="0">
                <a:latin typeface="Verdana"/>
                <a:cs typeface="Verdana"/>
              </a:rPr>
              <a:t>interact</a:t>
            </a:r>
            <a:r>
              <a:rPr sz="1600" spc="-105" dirty="0">
                <a:latin typeface="Verdana"/>
                <a:cs typeface="Verdana"/>
              </a:rPr>
              <a:t> </a:t>
            </a:r>
            <a:r>
              <a:rPr sz="1600" spc="-114" dirty="0">
                <a:latin typeface="Verdana"/>
                <a:cs typeface="Verdana"/>
              </a:rPr>
              <a:t>with</a:t>
            </a:r>
            <a:r>
              <a:rPr sz="1600" spc="-95" dirty="0">
                <a:latin typeface="Verdana"/>
                <a:cs typeface="Verdana"/>
              </a:rPr>
              <a:t> </a:t>
            </a:r>
            <a:r>
              <a:rPr sz="1600" spc="-125" dirty="0">
                <a:latin typeface="Verdana"/>
                <a:cs typeface="Verdana"/>
              </a:rPr>
              <a:t>the</a:t>
            </a:r>
            <a:r>
              <a:rPr sz="1600" spc="-100" dirty="0">
                <a:latin typeface="Verdana"/>
                <a:cs typeface="Verdana"/>
              </a:rPr>
              <a:t> </a:t>
            </a:r>
            <a:r>
              <a:rPr sz="1600" spc="-90" dirty="0">
                <a:latin typeface="Verdana"/>
                <a:cs typeface="Verdana"/>
              </a:rPr>
              <a:t>nostr protocol </a:t>
            </a:r>
            <a:r>
              <a:rPr sz="1600" spc="-130" dirty="0">
                <a:latin typeface="Verdana"/>
                <a:cs typeface="Verdana"/>
              </a:rPr>
              <a:t>through</a:t>
            </a:r>
            <a:r>
              <a:rPr sz="1600" spc="-90" dirty="0">
                <a:latin typeface="Verdana"/>
                <a:cs typeface="Verdana"/>
              </a:rPr>
              <a:t> </a:t>
            </a:r>
            <a:r>
              <a:rPr sz="1600" spc="-114" dirty="0">
                <a:latin typeface="Verdana"/>
                <a:cs typeface="Verdana"/>
              </a:rPr>
              <a:t>a</a:t>
            </a:r>
            <a:r>
              <a:rPr sz="1600" spc="-85" dirty="0">
                <a:latin typeface="Verdana"/>
                <a:cs typeface="Verdana"/>
              </a:rPr>
              <a:t> </a:t>
            </a:r>
            <a:r>
              <a:rPr sz="1600" spc="-10" dirty="0">
                <a:latin typeface="Verdana"/>
                <a:cs typeface="Verdana"/>
              </a:rPr>
              <a:t>‘client’.</a:t>
            </a:r>
            <a:endParaRPr sz="16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9143981" y="5143489"/>
                </a:moveTo>
                <a:lnTo>
                  <a:pt x="0" y="5143489"/>
                </a:lnTo>
                <a:lnTo>
                  <a:pt x="0" y="0"/>
                </a:lnTo>
                <a:lnTo>
                  <a:pt x="9143981" y="0"/>
                </a:lnTo>
                <a:lnTo>
                  <a:pt x="9143981" y="5143489"/>
                </a:lnTo>
                <a:close/>
              </a:path>
            </a:pathLst>
          </a:custGeom>
          <a:solidFill>
            <a:srgbClr val="F6E9C4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30503" y="840048"/>
            <a:ext cx="7132205" cy="4303441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97574" y="1201697"/>
            <a:ext cx="1901825" cy="615950"/>
          </a:xfrm>
          <a:prstGeom prst="rect">
            <a:avLst/>
          </a:prstGeom>
          <a:solidFill>
            <a:srgbClr val="674DA7"/>
          </a:solidFill>
        </p:spPr>
        <p:txBody>
          <a:bodyPr vert="horz" wrap="square" lIns="0" tIns="71120" rIns="0" bIns="0" rtlCol="0">
            <a:spAutoFit/>
          </a:bodyPr>
          <a:lstStyle/>
          <a:p>
            <a:pPr marL="285115">
              <a:lnSpc>
                <a:spcPct val="100000"/>
              </a:lnSpc>
              <a:spcBef>
                <a:spcPts val="560"/>
              </a:spcBef>
            </a:pPr>
            <a:r>
              <a:rPr sz="2800" b="1" dirty="0">
                <a:solidFill>
                  <a:srgbClr val="F6E9C4"/>
                </a:solidFill>
                <a:latin typeface="Arial"/>
                <a:cs typeface="Arial"/>
              </a:rPr>
              <a:t>Client</a:t>
            </a:r>
            <a:r>
              <a:rPr sz="2800" b="1" spc="-190" dirty="0">
                <a:solidFill>
                  <a:srgbClr val="F6E9C4"/>
                </a:solidFill>
                <a:latin typeface="Arial"/>
                <a:cs typeface="Arial"/>
              </a:rPr>
              <a:t> </a:t>
            </a:r>
            <a:r>
              <a:rPr sz="2800" b="1" spc="-50" dirty="0">
                <a:solidFill>
                  <a:srgbClr val="F6E9C4"/>
                </a:solidFill>
                <a:latin typeface="Arial"/>
                <a:cs typeface="Arial"/>
              </a:rPr>
              <a:t>A</a:t>
            </a:r>
            <a:endParaRPr sz="28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154760" y="1201697"/>
            <a:ext cx="1901825" cy="615950"/>
          </a:xfrm>
          <a:prstGeom prst="rect">
            <a:avLst/>
          </a:prstGeom>
          <a:solidFill>
            <a:srgbClr val="674DA7"/>
          </a:solidFill>
        </p:spPr>
        <p:txBody>
          <a:bodyPr vert="horz" wrap="square" lIns="0" tIns="71120" rIns="0" bIns="0" rtlCol="0">
            <a:spAutoFit/>
          </a:bodyPr>
          <a:lstStyle/>
          <a:p>
            <a:pPr marL="278765">
              <a:lnSpc>
                <a:spcPct val="100000"/>
              </a:lnSpc>
              <a:spcBef>
                <a:spcPts val="560"/>
              </a:spcBef>
            </a:pPr>
            <a:r>
              <a:rPr sz="2800" b="1" dirty="0">
                <a:solidFill>
                  <a:srgbClr val="F6E9C4"/>
                </a:solidFill>
                <a:latin typeface="Arial"/>
                <a:cs typeface="Arial"/>
              </a:rPr>
              <a:t>Client</a:t>
            </a:r>
            <a:r>
              <a:rPr sz="2800" b="1" spc="-85" dirty="0">
                <a:solidFill>
                  <a:srgbClr val="F6E9C4"/>
                </a:solidFill>
                <a:latin typeface="Arial"/>
                <a:cs typeface="Arial"/>
              </a:rPr>
              <a:t> </a:t>
            </a:r>
            <a:r>
              <a:rPr sz="2800" b="1" spc="-50" dirty="0">
                <a:solidFill>
                  <a:srgbClr val="F6E9C4"/>
                </a:solidFill>
                <a:latin typeface="Arial"/>
                <a:cs typeface="Arial"/>
              </a:rPr>
              <a:t>B</a:t>
            </a:r>
            <a:endParaRPr sz="28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891946" y="168624"/>
            <a:ext cx="5360670" cy="431165"/>
          </a:xfrm>
          <a:prstGeom prst="rect">
            <a:avLst/>
          </a:prstGeom>
          <a:solidFill>
            <a:srgbClr val="B3A7D6"/>
          </a:solidFill>
        </p:spPr>
        <p:txBody>
          <a:bodyPr vert="horz" wrap="square" lIns="0" tIns="77470" rIns="0" bIns="0" rtlCol="0">
            <a:spAutoFit/>
          </a:bodyPr>
          <a:lstStyle/>
          <a:p>
            <a:pPr marL="135255">
              <a:lnSpc>
                <a:spcPct val="100000"/>
              </a:lnSpc>
              <a:spcBef>
                <a:spcPts val="610"/>
              </a:spcBef>
            </a:pPr>
            <a:r>
              <a:rPr sz="1600" spc="-120" dirty="0">
                <a:latin typeface="Verdana"/>
                <a:cs typeface="Verdana"/>
              </a:rPr>
              <a:t>You</a:t>
            </a:r>
            <a:r>
              <a:rPr sz="1600" spc="-105" dirty="0">
                <a:latin typeface="Verdana"/>
                <a:cs typeface="Verdana"/>
              </a:rPr>
              <a:t> </a:t>
            </a:r>
            <a:r>
              <a:rPr sz="1600" spc="-80" dirty="0">
                <a:latin typeface="Verdana"/>
                <a:cs typeface="Verdana"/>
              </a:rPr>
              <a:t>can</a:t>
            </a:r>
            <a:r>
              <a:rPr sz="1600" spc="-100" dirty="0">
                <a:latin typeface="Verdana"/>
                <a:cs typeface="Verdana"/>
              </a:rPr>
              <a:t> </a:t>
            </a:r>
            <a:r>
              <a:rPr sz="1600" spc="-95" dirty="0">
                <a:latin typeface="Verdana"/>
                <a:cs typeface="Verdana"/>
              </a:rPr>
              <a:t>use</a:t>
            </a:r>
            <a:r>
              <a:rPr sz="1600" spc="-100" dirty="0">
                <a:latin typeface="Verdana"/>
                <a:cs typeface="Verdana"/>
              </a:rPr>
              <a:t> </a:t>
            </a:r>
            <a:r>
              <a:rPr sz="1600" b="1" spc="-195" dirty="0">
                <a:latin typeface="Verdana"/>
                <a:cs typeface="Verdana"/>
              </a:rPr>
              <a:t>any</a:t>
            </a:r>
            <a:r>
              <a:rPr sz="1600" b="1" spc="-85" dirty="0">
                <a:latin typeface="Verdana"/>
                <a:cs typeface="Verdana"/>
              </a:rPr>
              <a:t> </a:t>
            </a:r>
            <a:r>
              <a:rPr sz="1600" spc="-95" dirty="0">
                <a:latin typeface="Verdana"/>
                <a:cs typeface="Verdana"/>
              </a:rPr>
              <a:t>client</a:t>
            </a:r>
            <a:r>
              <a:rPr sz="1600" spc="-110" dirty="0">
                <a:latin typeface="Verdana"/>
                <a:cs typeface="Verdana"/>
              </a:rPr>
              <a:t> </a:t>
            </a:r>
            <a:r>
              <a:rPr sz="1600" spc="-130" dirty="0">
                <a:latin typeface="Verdana"/>
                <a:cs typeface="Verdana"/>
              </a:rPr>
              <a:t>you</a:t>
            </a:r>
            <a:r>
              <a:rPr sz="1600" spc="-100" dirty="0">
                <a:latin typeface="Verdana"/>
                <a:cs typeface="Verdana"/>
              </a:rPr>
              <a:t> </a:t>
            </a:r>
            <a:r>
              <a:rPr sz="1600" spc="-95" dirty="0">
                <a:latin typeface="Verdana"/>
                <a:cs typeface="Verdana"/>
              </a:rPr>
              <a:t>wish</a:t>
            </a:r>
            <a:r>
              <a:rPr sz="1600" spc="-105" dirty="0">
                <a:latin typeface="Verdana"/>
                <a:cs typeface="Verdana"/>
              </a:rPr>
              <a:t> </a:t>
            </a:r>
            <a:r>
              <a:rPr sz="1600" spc="-114" dirty="0">
                <a:latin typeface="Verdana"/>
                <a:cs typeface="Verdana"/>
              </a:rPr>
              <a:t>or</a:t>
            </a:r>
            <a:r>
              <a:rPr sz="1600" spc="-100" dirty="0">
                <a:latin typeface="Verdana"/>
                <a:cs typeface="Verdana"/>
              </a:rPr>
              <a:t> </a:t>
            </a:r>
            <a:r>
              <a:rPr sz="1600" spc="-120" dirty="0">
                <a:latin typeface="Verdana"/>
                <a:cs typeface="Verdana"/>
              </a:rPr>
              <a:t>even</a:t>
            </a:r>
            <a:r>
              <a:rPr sz="1600" spc="-105" dirty="0">
                <a:latin typeface="Verdana"/>
                <a:cs typeface="Verdana"/>
              </a:rPr>
              <a:t> </a:t>
            </a:r>
            <a:r>
              <a:rPr sz="1600" spc="-95" dirty="0">
                <a:latin typeface="Verdana"/>
                <a:cs typeface="Verdana"/>
              </a:rPr>
              <a:t>build</a:t>
            </a:r>
            <a:r>
              <a:rPr sz="1600" spc="-105" dirty="0">
                <a:latin typeface="Verdana"/>
                <a:cs typeface="Verdana"/>
              </a:rPr>
              <a:t> </a:t>
            </a:r>
            <a:r>
              <a:rPr sz="1600" spc="-130" dirty="0">
                <a:latin typeface="Verdana"/>
                <a:cs typeface="Verdana"/>
              </a:rPr>
              <a:t>your</a:t>
            </a:r>
            <a:r>
              <a:rPr sz="1600" spc="-105" dirty="0">
                <a:latin typeface="Verdana"/>
                <a:cs typeface="Verdana"/>
              </a:rPr>
              <a:t> </a:t>
            </a:r>
            <a:r>
              <a:rPr sz="1600" spc="-20" dirty="0">
                <a:latin typeface="Verdana"/>
                <a:cs typeface="Verdana"/>
              </a:rPr>
              <a:t>own.</a:t>
            </a:r>
            <a:endParaRPr sz="16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9143981" y="5143489"/>
                </a:moveTo>
                <a:lnTo>
                  <a:pt x="0" y="5143489"/>
                </a:lnTo>
                <a:lnTo>
                  <a:pt x="0" y="0"/>
                </a:lnTo>
                <a:lnTo>
                  <a:pt x="9143981" y="0"/>
                </a:lnTo>
                <a:lnTo>
                  <a:pt x="9143981" y="5143489"/>
                </a:lnTo>
                <a:close/>
              </a:path>
            </a:pathLst>
          </a:custGeom>
          <a:solidFill>
            <a:srgbClr val="F6E9C4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34396" y="1021147"/>
            <a:ext cx="7246785" cy="4122341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634396" y="223574"/>
            <a:ext cx="7247255" cy="677545"/>
          </a:xfrm>
          <a:prstGeom prst="rect">
            <a:avLst/>
          </a:prstGeom>
          <a:solidFill>
            <a:srgbClr val="B3A7D6"/>
          </a:solidFill>
        </p:spPr>
        <p:txBody>
          <a:bodyPr vert="horz" wrap="square" lIns="0" tIns="77470" rIns="0" bIns="0" rtlCol="0">
            <a:spAutoFit/>
          </a:bodyPr>
          <a:lstStyle/>
          <a:p>
            <a:pPr marL="704850" marR="175260" indent="-523240">
              <a:lnSpc>
                <a:spcPct val="100000"/>
              </a:lnSpc>
              <a:spcBef>
                <a:spcPts val="610"/>
              </a:spcBef>
            </a:pPr>
            <a:r>
              <a:rPr sz="1600" spc="-90" dirty="0">
                <a:solidFill>
                  <a:srgbClr val="000000"/>
                </a:solidFill>
                <a:latin typeface="Verdana"/>
                <a:cs typeface="Verdana"/>
              </a:rPr>
              <a:t>Permissionless</a:t>
            </a:r>
            <a:r>
              <a:rPr sz="1600" spc="-75" dirty="0">
                <a:solidFill>
                  <a:srgbClr val="000000"/>
                </a:solidFill>
                <a:latin typeface="Verdana"/>
                <a:cs typeface="Verdana"/>
              </a:rPr>
              <a:t> </a:t>
            </a:r>
            <a:r>
              <a:rPr sz="1600" spc="-120" dirty="0">
                <a:solidFill>
                  <a:srgbClr val="000000"/>
                </a:solidFill>
                <a:latin typeface="Verdana"/>
                <a:cs typeface="Verdana"/>
              </a:rPr>
              <a:t>innovation</a:t>
            </a:r>
            <a:r>
              <a:rPr sz="1600" spc="-75" dirty="0">
                <a:solidFill>
                  <a:srgbClr val="000000"/>
                </a:solidFill>
                <a:latin typeface="Verdana"/>
                <a:cs typeface="Verdana"/>
              </a:rPr>
              <a:t> </a:t>
            </a:r>
            <a:r>
              <a:rPr sz="1600" spc="-95" dirty="0">
                <a:solidFill>
                  <a:srgbClr val="000000"/>
                </a:solidFill>
                <a:latin typeface="Verdana"/>
                <a:cs typeface="Verdana"/>
              </a:rPr>
              <a:t>benefits</a:t>
            </a:r>
            <a:r>
              <a:rPr sz="1600" spc="-75" dirty="0">
                <a:solidFill>
                  <a:srgbClr val="000000"/>
                </a:solidFill>
                <a:latin typeface="Verdana"/>
                <a:cs typeface="Verdana"/>
              </a:rPr>
              <a:t> </a:t>
            </a:r>
            <a:r>
              <a:rPr sz="1600" spc="-140" dirty="0">
                <a:solidFill>
                  <a:srgbClr val="000000"/>
                </a:solidFill>
                <a:latin typeface="Verdana"/>
                <a:cs typeface="Verdana"/>
              </a:rPr>
              <a:t>from</a:t>
            </a:r>
            <a:r>
              <a:rPr sz="1600" spc="-75" dirty="0">
                <a:solidFill>
                  <a:srgbClr val="000000"/>
                </a:solidFill>
                <a:latin typeface="Verdana"/>
                <a:cs typeface="Verdana"/>
              </a:rPr>
              <a:t> </a:t>
            </a:r>
            <a:r>
              <a:rPr sz="1600" spc="-125" dirty="0">
                <a:solidFill>
                  <a:srgbClr val="000000"/>
                </a:solidFill>
                <a:latin typeface="Verdana"/>
                <a:cs typeface="Verdana"/>
              </a:rPr>
              <a:t>the</a:t>
            </a:r>
            <a:r>
              <a:rPr sz="1600" spc="-75" dirty="0">
                <a:solidFill>
                  <a:srgbClr val="000000"/>
                </a:solidFill>
                <a:latin typeface="Verdana"/>
                <a:cs typeface="Verdana"/>
              </a:rPr>
              <a:t> </a:t>
            </a:r>
            <a:r>
              <a:rPr sz="1600" spc="-85" dirty="0">
                <a:solidFill>
                  <a:srgbClr val="000000"/>
                </a:solidFill>
                <a:latin typeface="Verdana"/>
                <a:cs typeface="Verdana"/>
              </a:rPr>
              <a:t>collective</a:t>
            </a:r>
            <a:r>
              <a:rPr sz="1600" spc="-75" dirty="0">
                <a:solidFill>
                  <a:srgbClr val="000000"/>
                </a:solidFill>
                <a:latin typeface="Verdana"/>
                <a:cs typeface="Verdana"/>
              </a:rPr>
              <a:t> </a:t>
            </a:r>
            <a:r>
              <a:rPr sz="1600" spc="-95" dirty="0">
                <a:solidFill>
                  <a:srgbClr val="000000"/>
                </a:solidFill>
                <a:latin typeface="Verdana"/>
                <a:cs typeface="Verdana"/>
              </a:rPr>
              <a:t>contributions</a:t>
            </a:r>
            <a:r>
              <a:rPr sz="1600" spc="-70" dirty="0">
                <a:solidFill>
                  <a:srgbClr val="000000"/>
                </a:solidFill>
                <a:latin typeface="Verdana"/>
                <a:cs typeface="Verdana"/>
              </a:rPr>
              <a:t> </a:t>
            </a:r>
            <a:r>
              <a:rPr sz="1600" spc="-80" dirty="0">
                <a:solidFill>
                  <a:srgbClr val="000000"/>
                </a:solidFill>
                <a:latin typeface="Verdana"/>
                <a:cs typeface="Verdana"/>
              </a:rPr>
              <a:t>of </a:t>
            </a:r>
            <a:r>
              <a:rPr sz="1600" spc="-55" dirty="0">
                <a:solidFill>
                  <a:srgbClr val="000000"/>
                </a:solidFill>
                <a:latin typeface="Verdana"/>
                <a:cs typeface="Verdana"/>
              </a:rPr>
              <a:t>many </a:t>
            </a:r>
            <a:r>
              <a:rPr sz="1600" spc="-160" dirty="0">
                <a:solidFill>
                  <a:srgbClr val="000000"/>
                </a:solidFill>
                <a:latin typeface="Verdana"/>
                <a:cs typeface="Verdana"/>
              </a:rPr>
              <a:t>(hive</a:t>
            </a:r>
            <a:r>
              <a:rPr sz="1600" spc="-100" dirty="0">
                <a:solidFill>
                  <a:srgbClr val="000000"/>
                </a:solidFill>
                <a:latin typeface="Verdana"/>
                <a:cs typeface="Verdana"/>
              </a:rPr>
              <a:t> </a:t>
            </a:r>
            <a:r>
              <a:rPr sz="1600" spc="-170" dirty="0">
                <a:solidFill>
                  <a:srgbClr val="000000"/>
                </a:solidFill>
                <a:latin typeface="Verdana"/>
                <a:cs typeface="Verdana"/>
              </a:rPr>
              <a:t>mind),</a:t>
            </a:r>
            <a:r>
              <a:rPr sz="1600" spc="-100" dirty="0">
                <a:solidFill>
                  <a:srgbClr val="000000"/>
                </a:solidFill>
                <a:latin typeface="Verdana"/>
                <a:cs typeface="Verdana"/>
              </a:rPr>
              <a:t> </a:t>
            </a:r>
            <a:r>
              <a:rPr sz="1600" spc="-120" dirty="0">
                <a:solidFill>
                  <a:srgbClr val="000000"/>
                </a:solidFill>
                <a:latin typeface="Verdana"/>
                <a:cs typeface="Verdana"/>
              </a:rPr>
              <a:t>far</a:t>
            </a:r>
            <a:r>
              <a:rPr sz="1600" spc="-95" dirty="0">
                <a:solidFill>
                  <a:srgbClr val="000000"/>
                </a:solidFill>
                <a:latin typeface="Verdana"/>
                <a:cs typeface="Verdana"/>
              </a:rPr>
              <a:t> </a:t>
            </a:r>
            <a:r>
              <a:rPr sz="1600" spc="-100" dirty="0">
                <a:solidFill>
                  <a:srgbClr val="000000"/>
                </a:solidFill>
                <a:latin typeface="Verdana"/>
                <a:cs typeface="Verdana"/>
              </a:rPr>
              <a:t>exceeding </a:t>
            </a:r>
            <a:r>
              <a:rPr sz="1600" spc="-125" dirty="0">
                <a:solidFill>
                  <a:srgbClr val="000000"/>
                </a:solidFill>
                <a:latin typeface="Verdana"/>
                <a:cs typeface="Verdana"/>
              </a:rPr>
              <a:t>what</a:t>
            </a:r>
            <a:r>
              <a:rPr sz="1600" spc="-100" dirty="0">
                <a:solidFill>
                  <a:srgbClr val="000000"/>
                </a:solidFill>
                <a:latin typeface="Verdana"/>
                <a:cs typeface="Verdana"/>
              </a:rPr>
              <a:t> </a:t>
            </a:r>
            <a:r>
              <a:rPr sz="1600" spc="-114" dirty="0">
                <a:solidFill>
                  <a:srgbClr val="000000"/>
                </a:solidFill>
                <a:latin typeface="Verdana"/>
                <a:cs typeface="Verdana"/>
              </a:rPr>
              <a:t>a</a:t>
            </a:r>
            <a:r>
              <a:rPr sz="1600" spc="-100" dirty="0">
                <a:solidFill>
                  <a:srgbClr val="000000"/>
                </a:solidFill>
                <a:latin typeface="Verdana"/>
                <a:cs typeface="Verdana"/>
              </a:rPr>
              <a:t> </a:t>
            </a:r>
            <a:r>
              <a:rPr sz="1600" spc="-95" dirty="0">
                <a:solidFill>
                  <a:srgbClr val="000000"/>
                </a:solidFill>
                <a:latin typeface="Verdana"/>
                <a:cs typeface="Verdana"/>
              </a:rPr>
              <a:t>single </a:t>
            </a:r>
            <a:r>
              <a:rPr sz="1600" spc="-110" dirty="0">
                <a:solidFill>
                  <a:srgbClr val="000000"/>
                </a:solidFill>
                <a:latin typeface="Verdana"/>
                <a:cs typeface="Verdana"/>
              </a:rPr>
              <a:t>company</a:t>
            </a:r>
            <a:r>
              <a:rPr sz="1600" spc="-95" dirty="0">
                <a:solidFill>
                  <a:srgbClr val="000000"/>
                </a:solidFill>
                <a:latin typeface="Verdana"/>
                <a:cs typeface="Verdana"/>
              </a:rPr>
              <a:t> </a:t>
            </a:r>
            <a:r>
              <a:rPr sz="1600" spc="-70" dirty="0">
                <a:solidFill>
                  <a:srgbClr val="000000"/>
                </a:solidFill>
                <a:latin typeface="Verdana"/>
                <a:cs typeface="Verdana"/>
              </a:rPr>
              <a:t>could</a:t>
            </a:r>
            <a:r>
              <a:rPr sz="1600" spc="-105" dirty="0">
                <a:solidFill>
                  <a:srgbClr val="000000"/>
                </a:solidFill>
                <a:latin typeface="Verdana"/>
                <a:cs typeface="Verdana"/>
              </a:rPr>
              <a:t> </a:t>
            </a:r>
            <a:r>
              <a:rPr sz="1600" spc="-10" dirty="0">
                <a:solidFill>
                  <a:srgbClr val="000000"/>
                </a:solidFill>
                <a:latin typeface="Verdana"/>
                <a:cs typeface="Verdana"/>
              </a:rPr>
              <a:t>achieve.</a:t>
            </a:r>
            <a:endParaRPr sz="16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20495" y="292497"/>
            <a:ext cx="878840" cy="4643120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ts val="6260"/>
              </a:lnSpc>
            </a:pPr>
            <a:r>
              <a:rPr sz="5600" spc="-1295" dirty="0">
                <a:solidFill>
                  <a:srgbClr val="674DA7"/>
                </a:solidFill>
                <a:latin typeface="FreeSerif"/>
                <a:cs typeface="FreeSerif"/>
              </a:rPr>
              <a:t>SPEED</a:t>
            </a:r>
            <a:r>
              <a:rPr sz="5600" spc="-505" dirty="0">
                <a:solidFill>
                  <a:srgbClr val="674DA7"/>
                </a:solidFill>
                <a:latin typeface="FreeSerif"/>
                <a:cs typeface="FreeSerif"/>
              </a:rPr>
              <a:t> </a:t>
            </a:r>
            <a:r>
              <a:rPr sz="5600" spc="-1555" dirty="0">
                <a:solidFill>
                  <a:srgbClr val="674DA7"/>
                </a:solidFill>
                <a:latin typeface="FreeSerif"/>
                <a:cs typeface="FreeSerif"/>
              </a:rPr>
              <a:t>OF</a:t>
            </a:r>
            <a:r>
              <a:rPr sz="5600" spc="-500" dirty="0">
                <a:solidFill>
                  <a:srgbClr val="674DA7"/>
                </a:solidFill>
                <a:latin typeface="FreeSerif"/>
                <a:cs typeface="FreeSerif"/>
              </a:rPr>
              <a:t> </a:t>
            </a:r>
            <a:r>
              <a:rPr sz="5600" spc="-1580" dirty="0">
                <a:solidFill>
                  <a:srgbClr val="674DA7"/>
                </a:solidFill>
                <a:latin typeface="FreeSerif"/>
                <a:cs typeface="FreeSerif"/>
              </a:rPr>
              <a:t>INNOVATION</a:t>
            </a:r>
            <a:endParaRPr sz="5600">
              <a:latin typeface="FreeSerif"/>
              <a:cs typeface="FreeSerif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9143981" y="5143489"/>
                </a:moveTo>
                <a:lnTo>
                  <a:pt x="0" y="5143489"/>
                </a:lnTo>
                <a:lnTo>
                  <a:pt x="0" y="0"/>
                </a:lnTo>
                <a:lnTo>
                  <a:pt x="9143981" y="0"/>
                </a:lnTo>
                <a:lnTo>
                  <a:pt x="9143981" y="5143489"/>
                </a:lnTo>
                <a:close/>
              </a:path>
            </a:pathLst>
          </a:custGeom>
          <a:solidFill>
            <a:srgbClr val="F6E9C4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1333497" y="1038022"/>
            <a:ext cx="7696200" cy="4105910"/>
            <a:chOff x="1333497" y="1038022"/>
            <a:chExt cx="7696200" cy="410591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33497" y="1038022"/>
              <a:ext cx="7696184" cy="4105466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2436770" y="3743092"/>
              <a:ext cx="2059939" cy="882015"/>
            </a:xfrm>
            <a:custGeom>
              <a:avLst/>
              <a:gdLst/>
              <a:ahLst/>
              <a:cxnLst/>
              <a:rect l="l" t="t" r="r" b="b"/>
              <a:pathLst>
                <a:path w="2059939" h="882014">
                  <a:moveTo>
                    <a:pt x="0" y="440999"/>
                  </a:moveTo>
                  <a:lnTo>
                    <a:pt x="2026" y="413110"/>
                  </a:lnTo>
                  <a:lnTo>
                    <a:pt x="8024" y="385682"/>
                  </a:lnTo>
                  <a:lnTo>
                    <a:pt x="31453" y="332416"/>
                  </a:lnTo>
                  <a:lnTo>
                    <a:pt x="69323" y="281612"/>
                  </a:lnTo>
                  <a:lnTo>
                    <a:pt x="120668" y="233686"/>
                  </a:lnTo>
                  <a:lnTo>
                    <a:pt x="184522" y="189050"/>
                  </a:lnTo>
                  <a:lnTo>
                    <a:pt x="220839" y="168094"/>
                  </a:lnTo>
                  <a:lnTo>
                    <a:pt x="259922" y="148117"/>
                  </a:lnTo>
                  <a:lnTo>
                    <a:pt x="301649" y="129168"/>
                  </a:lnTo>
                  <a:lnTo>
                    <a:pt x="345900" y="111300"/>
                  </a:lnTo>
                  <a:lnTo>
                    <a:pt x="392556" y="94565"/>
                  </a:lnTo>
                  <a:lnTo>
                    <a:pt x="441494" y="79014"/>
                  </a:lnTo>
                  <a:lnTo>
                    <a:pt x="492594" y="64699"/>
                  </a:lnTo>
                  <a:lnTo>
                    <a:pt x="545736" y="51671"/>
                  </a:lnTo>
                  <a:lnTo>
                    <a:pt x="600800" y="39982"/>
                  </a:lnTo>
                  <a:lnTo>
                    <a:pt x="657663" y="29685"/>
                  </a:lnTo>
                  <a:lnTo>
                    <a:pt x="716207" y="20829"/>
                  </a:lnTo>
                  <a:lnTo>
                    <a:pt x="776309" y="13468"/>
                  </a:lnTo>
                  <a:lnTo>
                    <a:pt x="837850" y="7653"/>
                  </a:lnTo>
                  <a:lnTo>
                    <a:pt x="900709" y="3436"/>
                  </a:lnTo>
                  <a:lnTo>
                    <a:pt x="964765" y="867"/>
                  </a:lnTo>
                  <a:lnTo>
                    <a:pt x="1029897" y="0"/>
                  </a:lnTo>
                  <a:lnTo>
                    <a:pt x="1095030" y="867"/>
                  </a:lnTo>
                  <a:lnTo>
                    <a:pt x="1159086" y="3436"/>
                  </a:lnTo>
                  <a:lnTo>
                    <a:pt x="1221945" y="7653"/>
                  </a:lnTo>
                  <a:lnTo>
                    <a:pt x="1283486" y="13468"/>
                  </a:lnTo>
                  <a:lnTo>
                    <a:pt x="1343588" y="20829"/>
                  </a:lnTo>
                  <a:lnTo>
                    <a:pt x="1402132" y="29685"/>
                  </a:lnTo>
                  <a:lnTo>
                    <a:pt x="1458995" y="39982"/>
                  </a:lnTo>
                  <a:lnTo>
                    <a:pt x="1514058" y="51671"/>
                  </a:lnTo>
                  <a:lnTo>
                    <a:pt x="1567201" y="64699"/>
                  </a:lnTo>
                  <a:lnTo>
                    <a:pt x="1618301" y="79014"/>
                  </a:lnTo>
                  <a:lnTo>
                    <a:pt x="1667239" y="94565"/>
                  </a:lnTo>
                  <a:lnTo>
                    <a:pt x="1713894" y="111300"/>
                  </a:lnTo>
                  <a:lnTo>
                    <a:pt x="1758146" y="129168"/>
                  </a:lnTo>
                  <a:lnTo>
                    <a:pt x="1799873" y="148117"/>
                  </a:lnTo>
                  <a:lnTo>
                    <a:pt x="1838956" y="168094"/>
                  </a:lnTo>
                  <a:lnTo>
                    <a:pt x="1875273" y="189050"/>
                  </a:lnTo>
                  <a:lnTo>
                    <a:pt x="1908703" y="210931"/>
                  </a:lnTo>
                  <a:lnTo>
                    <a:pt x="1966423" y="257264"/>
                  </a:lnTo>
                  <a:lnTo>
                    <a:pt x="2011151" y="306680"/>
                  </a:lnTo>
                  <a:lnTo>
                    <a:pt x="2041922" y="358767"/>
                  </a:lnTo>
                  <a:lnTo>
                    <a:pt x="2057769" y="413110"/>
                  </a:lnTo>
                  <a:lnTo>
                    <a:pt x="2059795" y="440999"/>
                  </a:lnTo>
                  <a:lnTo>
                    <a:pt x="2051771" y="496315"/>
                  </a:lnTo>
                  <a:lnTo>
                    <a:pt x="2028341" y="549582"/>
                  </a:lnTo>
                  <a:lnTo>
                    <a:pt x="1990472" y="600385"/>
                  </a:lnTo>
                  <a:lnTo>
                    <a:pt x="1939127" y="648311"/>
                  </a:lnTo>
                  <a:lnTo>
                    <a:pt x="1875273" y="692948"/>
                  </a:lnTo>
                  <a:lnTo>
                    <a:pt x="1838956" y="713903"/>
                  </a:lnTo>
                  <a:lnTo>
                    <a:pt x="1799873" y="733881"/>
                  </a:lnTo>
                  <a:lnTo>
                    <a:pt x="1758146" y="752829"/>
                  </a:lnTo>
                  <a:lnTo>
                    <a:pt x="1713894" y="770697"/>
                  </a:lnTo>
                  <a:lnTo>
                    <a:pt x="1667239" y="787432"/>
                  </a:lnTo>
                  <a:lnTo>
                    <a:pt x="1618301" y="802983"/>
                  </a:lnTo>
                  <a:lnTo>
                    <a:pt x="1567201" y="817299"/>
                  </a:lnTo>
                  <a:lnTo>
                    <a:pt x="1514058" y="830326"/>
                  </a:lnTo>
                  <a:lnTo>
                    <a:pt x="1458995" y="842015"/>
                  </a:lnTo>
                  <a:lnTo>
                    <a:pt x="1402132" y="852313"/>
                  </a:lnTo>
                  <a:lnTo>
                    <a:pt x="1343588" y="861168"/>
                  </a:lnTo>
                  <a:lnTo>
                    <a:pt x="1283486" y="868529"/>
                  </a:lnTo>
                  <a:lnTo>
                    <a:pt x="1221945" y="874344"/>
                  </a:lnTo>
                  <a:lnTo>
                    <a:pt x="1159086" y="878562"/>
                  </a:lnTo>
                  <a:lnTo>
                    <a:pt x="1095030" y="881130"/>
                  </a:lnTo>
                  <a:lnTo>
                    <a:pt x="1029897" y="881998"/>
                  </a:lnTo>
                  <a:lnTo>
                    <a:pt x="964765" y="881130"/>
                  </a:lnTo>
                  <a:lnTo>
                    <a:pt x="900709" y="878562"/>
                  </a:lnTo>
                  <a:lnTo>
                    <a:pt x="837850" y="874344"/>
                  </a:lnTo>
                  <a:lnTo>
                    <a:pt x="776309" y="868529"/>
                  </a:lnTo>
                  <a:lnTo>
                    <a:pt x="716207" y="861168"/>
                  </a:lnTo>
                  <a:lnTo>
                    <a:pt x="657663" y="852313"/>
                  </a:lnTo>
                  <a:lnTo>
                    <a:pt x="600800" y="842015"/>
                  </a:lnTo>
                  <a:lnTo>
                    <a:pt x="545736" y="830326"/>
                  </a:lnTo>
                  <a:lnTo>
                    <a:pt x="492594" y="817299"/>
                  </a:lnTo>
                  <a:lnTo>
                    <a:pt x="441494" y="802983"/>
                  </a:lnTo>
                  <a:lnTo>
                    <a:pt x="392556" y="787432"/>
                  </a:lnTo>
                  <a:lnTo>
                    <a:pt x="345900" y="770697"/>
                  </a:lnTo>
                  <a:lnTo>
                    <a:pt x="301649" y="752829"/>
                  </a:lnTo>
                  <a:lnTo>
                    <a:pt x="259922" y="733881"/>
                  </a:lnTo>
                  <a:lnTo>
                    <a:pt x="220839" y="713903"/>
                  </a:lnTo>
                  <a:lnTo>
                    <a:pt x="184522" y="692948"/>
                  </a:lnTo>
                  <a:lnTo>
                    <a:pt x="151092" y="671066"/>
                  </a:lnTo>
                  <a:lnTo>
                    <a:pt x="93371" y="624733"/>
                  </a:lnTo>
                  <a:lnTo>
                    <a:pt x="48644" y="575317"/>
                  </a:lnTo>
                  <a:lnTo>
                    <a:pt x="17873" y="523230"/>
                  </a:lnTo>
                  <a:lnTo>
                    <a:pt x="2026" y="468887"/>
                  </a:lnTo>
                  <a:lnTo>
                    <a:pt x="0" y="440999"/>
                  </a:lnTo>
                  <a:close/>
                </a:path>
              </a:pathLst>
            </a:custGeom>
            <a:ln w="38099">
              <a:solidFill>
                <a:srgbClr val="FF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1333497" y="105974"/>
            <a:ext cx="7696200" cy="677545"/>
            <a:chOff x="1333497" y="105974"/>
            <a:chExt cx="7696200" cy="677545"/>
          </a:xfrm>
        </p:grpSpPr>
        <p:sp>
          <p:nvSpPr>
            <p:cNvPr id="7" name="object 7"/>
            <p:cNvSpPr/>
            <p:nvPr/>
          </p:nvSpPr>
          <p:spPr>
            <a:xfrm>
              <a:off x="1333497" y="105974"/>
              <a:ext cx="7696200" cy="677545"/>
            </a:xfrm>
            <a:custGeom>
              <a:avLst/>
              <a:gdLst/>
              <a:ahLst/>
              <a:cxnLst/>
              <a:rect l="l" t="t" r="r" b="b"/>
              <a:pathLst>
                <a:path w="7696200" h="677545">
                  <a:moveTo>
                    <a:pt x="7696184" y="677098"/>
                  </a:moveTo>
                  <a:lnTo>
                    <a:pt x="0" y="677098"/>
                  </a:lnTo>
                  <a:lnTo>
                    <a:pt x="0" y="0"/>
                  </a:lnTo>
                  <a:lnTo>
                    <a:pt x="7696184" y="0"/>
                  </a:lnTo>
                  <a:lnTo>
                    <a:pt x="7696184" y="677098"/>
                  </a:lnTo>
                  <a:close/>
                </a:path>
              </a:pathLst>
            </a:custGeom>
            <a:solidFill>
              <a:srgbClr val="B3A7D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475521" y="442141"/>
              <a:ext cx="252945" cy="238066"/>
            </a:xfrm>
            <a:prstGeom prst="rect">
              <a:avLst/>
            </a:prstGeom>
          </p:spPr>
        </p:pic>
      </p:grpSp>
      <p:sp>
        <p:nvSpPr>
          <p:cNvPr id="9" name="object 9"/>
          <p:cNvSpPr txBox="1"/>
          <p:nvPr/>
        </p:nvSpPr>
        <p:spPr>
          <a:xfrm>
            <a:off x="1333497" y="105974"/>
            <a:ext cx="7696200" cy="677545"/>
          </a:xfrm>
          <a:prstGeom prst="rect">
            <a:avLst/>
          </a:prstGeom>
        </p:spPr>
        <p:txBody>
          <a:bodyPr vert="horz" wrap="square" lIns="0" tIns="7747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10"/>
              </a:spcBef>
            </a:pPr>
            <a:r>
              <a:rPr sz="1600" spc="-90" dirty="0">
                <a:latin typeface="Verdana"/>
                <a:cs typeface="Verdana"/>
              </a:rPr>
              <a:t>Nostr</a:t>
            </a:r>
            <a:r>
              <a:rPr sz="1600" spc="-100" dirty="0">
                <a:latin typeface="Verdana"/>
                <a:cs typeface="Verdana"/>
              </a:rPr>
              <a:t> </a:t>
            </a:r>
            <a:r>
              <a:rPr sz="1600" spc="-70" dirty="0">
                <a:latin typeface="Verdana"/>
                <a:cs typeface="Verdana"/>
              </a:rPr>
              <a:t>is</a:t>
            </a:r>
            <a:r>
              <a:rPr sz="1600" spc="-100" dirty="0">
                <a:latin typeface="Verdana"/>
                <a:cs typeface="Verdana"/>
              </a:rPr>
              <a:t> </a:t>
            </a:r>
            <a:r>
              <a:rPr sz="1600" spc="-130" dirty="0">
                <a:latin typeface="Verdana"/>
                <a:cs typeface="Verdana"/>
              </a:rPr>
              <a:t>an</a:t>
            </a:r>
            <a:r>
              <a:rPr sz="1600" spc="-100" dirty="0">
                <a:latin typeface="Verdana"/>
                <a:cs typeface="Verdana"/>
              </a:rPr>
              <a:t> </a:t>
            </a:r>
            <a:r>
              <a:rPr sz="1600" spc="-95" dirty="0">
                <a:latin typeface="Verdana"/>
                <a:cs typeface="Verdana"/>
              </a:rPr>
              <a:t>open</a:t>
            </a:r>
            <a:r>
              <a:rPr sz="1600" spc="-100" dirty="0">
                <a:latin typeface="Verdana"/>
                <a:cs typeface="Verdana"/>
              </a:rPr>
              <a:t> </a:t>
            </a:r>
            <a:r>
              <a:rPr sz="1600" spc="-90" dirty="0">
                <a:latin typeface="Verdana"/>
                <a:cs typeface="Verdana"/>
              </a:rPr>
              <a:t>protocol</a:t>
            </a:r>
            <a:r>
              <a:rPr sz="1600" spc="-100" dirty="0">
                <a:latin typeface="Verdana"/>
                <a:cs typeface="Verdana"/>
              </a:rPr>
              <a:t> </a:t>
            </a:r>
            <a:r>
              <a:rPr sz="1600" spc="-110" dirty="0">
                <a:latin typeface="Verdana"/>
                <a:cs typeface="Verdana"/>
              </a:rPr>
              <a:t>and</a:t>
            </a:r>
            <a:r>
              <a:rPr sz="1600" spc="-85" dirty="0">
                <a:latin typeface="Verdana"/>
                <a:cs typeface="Verdana"/>
              </a:rPr>
              <a:t> </a:t>
            </a:r>
            <a:r>
              <a:rPr sz="1600" b="1" spc="-170" dirty="0">
                <a:latin typeface="Verdana"/>
                <a:cs typeface="Verdana"/>
              </a:rPr>
              <a:t>interoperable</a:t>
            </a:r>
            <a:r>
              <a:rPr sz="1600" b="1" spc="-90" dirty="0">
                <a:latin typeface="Verdana"/>
                <a:cs typeface="Verdana"/>
              </a:rPr>
              <a:t> </a:t>
            </a:r>
            <a:r>
              <a:rPr sz="1600" spc="-114" dirty="0">
                <a:latin typeface="Verdana"/>
                <a:cs typeface="Verdana"/>
              </a:rPr>
              <a:t>with</a:t>
            </a:r>
            <a:r>
              <a:rPr sz="1600" spc="-100" dirty="0">
                <a:latin typeface="Verdana"/>
                <a:cs typeface="Verdana"/>
              </a:rPr>
              <a:t> </a:t>
            </a:r>
            <a:r>
              <a:rPr sz="1600" spc="-114" dirty="0">
                <a:latin typeface="Verdana"/>
                <a:cs typeface="Verdana"/>
              </a:rPr>
              <a:t>other</a:t>
            </a:r>
            <a:r>
              <a:rPr sz="1600" spc="-100" dirty="0">
                <a:latin typeface="Verdana"/>
                <a:cs typeface="Verdana"/>
              </a:rPr>
              <a:t> </a:t>
            </a:r>
            <a:r>
              <a:rPr sz="1600" spc="-95" dirty="0">
                <a:latin typeface="Verdana"/>
                <a:cs typeface="Verdana"/>
              </a:rPr>
              <a:t>open</a:t>
            </a:r>
            <a:r>
              <a:rPr sz="1600" spc="-100" dirty="0">
                <a:latin typeface="Verdana"/>
                <a:cs typeface="Verdana"/>
              </a:rPr>
              <a:t> </a:t>
            </a:r>
            <a:r>
              <a:rPr sz="1600" spc="-10" dirty="0">
                <a:latin typeface="Verdana"/>
                <a:cs typeface="Verdana"/>
              </a:rPr>
              <a:t>protocols.</a:t>
            </a:r>
            <a:endParaRPr sz="1600">
              <a:latin typeface="Verdana"/>
              <a:cs typeface="Verdana"/>
            </a:endParaRPr>
          </a:p>
          <a:p>
            <a:pPr algn="ctr">
              <a:lnSpc>
                <a:spcPct val="100000"/>
              </a:lnSpc>
              <a:tabLst>
                <a:tab pos="857885" algn="l"/>
              </a:tabLst>
            </a:pPr>
            <a:r>
              <a:rPr sz="1600" i="1" spc="-10" dirty="0">
                <a:latin typeface="Verdana"/>
                <a:cs typeface="Verdana"/>
              </a:rPr>
              <a:t>Nostr</a:t>
            </a:r>
            <a:r>
              <a:rPr sz="1600" i="1" dirty="0">
                <a:latin typeface="Verdana"/>
                <a:cs typeface="Verdana"/>
              </a:rPr>
              <a:t>	</a:t>
            </a:r>
            <a:r>
              <a:rPr sz="1600" i="1" spc="-100" dirty="0">
                <a:latin typeface="Verdana"/>
                <a:cs typeface="Verdana"/>
              </a:rPr>
              <a:t>Lightning</a:t>
            </a:r>
            <a:r>
              <a:rPr sz="1600" i="1" spc="-80" dirty="0">
                <a:latin typeface="Verdana"/>
                <a:cs typeface="Verdana"/>
              </a:rPr>
              <a:t> </a:t>
            </a:r>
            <a:r>
              <a:rPr sz="1600" i="1" spc="-10" dirty="0">
                <a:latin typeface="Verdana"/>
                <a:cs typeface="Verdana"/>
              </a:rPr>
              <a:t>Network</a:t>
            </a:r>
            <a:endParaRPr sz="1600">
              <a:latin typeface="Verdana"/>
              <a:cs typeface="Verdan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288270" y="523690"/>
            <a:ext cx="878840" cy="4005579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ts val="6260"/>
              </a:lnSpc>
            </a:pPr>
            <a:r>
              <a:rPr sz="5600" spc="-1370" dirty="0">
                <a:solidFill>
                  <a:srgbClr val="674DA7"/>
                </a:solidFill>
                <a:latin typeface="FreeSerif"/>
                <a:cs typeface="FreeSerif"/>
              </a:rPr>
              <a:t>INTEROPERABILITY</a:t>
            </a:r>
            <a:endParaRPr sz="5600">
              <a:latin typeface="FreeSerif"/>
              <a:cs typeface="FreeSerif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15722" y="362124"/>
            <a:ext cx="1520190" cy="615950"/>
          </a:xfrm>
          <a:custGeom>
            <a:avLst/>
            <a:gdLst/>
            <a:ahLst/>
            <a:cxnLst/>
            <a:rect l="l" t="t" r="r" b="b"/>
            <a:pathLst>
              <a:path w="1520189" h="615950">
                <a:moveTo>
                  <a:pt x="1519796" y="615598"/>
                </a:moveTo>
                <a:lnTo>
                  <a:pt x="0" y="615598"/>
                </a:lnTo>
                <a:lnTo>
                  <a:pt x="0" y="0"/>
                </a:lnTo>
                <a:lnTo>
                  <a:pt x="1519796" y="0"/>
                </a:lnTo>
                <a:lnTo>
                  <a:pt x="1519796" y="615598"/>
                </a:lnTo>
                <a:close/>
              </a:path>
            </a:pathLst>
          </a:custGeom>
          <a:solidFill>
            <a:srgbClr val="674DA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469004" y="420925"/>
            <a:ext cx="1013460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spc="-20" dirty="0">
                <a:solidFill>
                  <a:srgbClr val="F6E9C4"/>
                </a:solidFill>
                <a:latin typeface="Arial"/>
                <a:cs typeface="Arial"/>
              </a:rPr>
              <a:t>USER</a:t>
            </a:r>
            <a:endParaRPr sz="280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33524" y="2499574"/>
            <a:ext cx="2427420" cy="2459790"/>
          </a:xfrm>
          <a:prstGeom prst="rect">
            <a:avLst/>
          </a:prstGeom>
        </p:spPr>
      </p:pic>
      <p:grpSp>
        <p:nvGrpSpPr>
          <p:cNvPr id="5" name="object 5"/>
          <p:cNvGrpSpPr/>
          <p:nvPr/>
        </p:nvGrpSpPr>
        <p:grpSpPr>
          <a:xfrm>
            <a:off x="333899" y="162437"/>
            <a:ext cx="3352165" cy="1692275"/>
            <a:chOff x="333899" y="162437"/>
            <a:chExt cx="3352165" cy="1692275"/>
          </a:xfrm>
        </p:grpSpPr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33899" y="162437"/>
              <a:ext cx="1383324" cy="1328622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488442" y="657091"/>
              <a:ext cx="1197475" cy="1197485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696536" y="4161541"/>
            <a:ext cx="1901825" cy="615950"/>
          </a:xfrm>
          <a:prstGeom prst="rect">
            <a:avLst/>
          </a:prstGeom>
          <a:solidFill>
            <a:srgbClr val="674DA7"/>
          </a:solidFill>
          <a:ln w="19049">
            <a:solidFill>
              <a:srgbClr val="DBD1B1"/>
            </a:solidFill>
          </a:ln>
        </p:spPr>
        <p:txBody>
          <a:bodyPr vert="horz" wrap="square" lIns="0" tIns="71120" rIns="0" bIns="0" rtlCol="0">
            <a:spAutoFit/>
          </a:bodyPr>
          <a:lstStyle/>
          <a:p>
            <a:pPr marL="308610">
              <a:lnSpc>
                <a:spcPct val="100000"/>
              </a:lnSpc>
              <a:spcBef>
                <a:spcPts val="560"/>
              </a:spcBef>
            </a:pPr>
            <a:r>
              <a:rPr sz="2800" b="1" spc="-10" dirty="0">
                <a:solidFill>
                  <a:srgbClr val="F6E9C4"/>
                </a:solidFill>
                <a:latin typeface="Arial"/>
                <a:cs typeface="Arial"/>
              </a:rPr>
              <a:t>CLIENT</a:t>
            </a:r>
            <a:endParaRPr sz="2800">
              <a:latin typeface="Arial"/>
              <a:cs typeface="Arial"/>
            </a:endParaRPr>
          </a:p>
        </p:txBody>
      </p:sp>
      <p:grpSp>
        <p:nvGrpSpPr>
          <p:cNvPr id="9" name="object 9"/>
          <p:cNvGrpSpPr/>
          <p:nvPr/>
        </p:nvGrpSpPr>
        <p:grpSpPr>
          <a:xfrm>
            <a:off x="3384643" y="2685094"/>
            <a:ext cx="2427605" cy="2216785"/>
            <a:chOff x="3384643" y="2685094"/>
            <a:chExt cx="2427605" cy="2216785"/>
          </a:xfrm>
        </p:grpSpPr>
        <p:pic>
          <p:nvPicPr>
            <p:cNvPr id="10" name="object 10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3384643" y="2685094"/>
              <a:ext cx="2427420" cy="2216170"/>
            </a:xfrm>
            <a:prstGeom prst="rect">
              <a:avLst/>
            </a:prstGeom>
          </p:spPr>
        </p:pic>
        <p:sp>
          <p:nvSpPr>
            <p:cNvPr id="11" name="object 11"/>
            <p:cNvSpPr/>
            <p:nvPr/>
          </p:nvSpPr>
          <p:spPr>
            <a:xfrm>
              <a:off x="3508317" y="3052493"/>
              <a:ext cx="2220595" cy="1150620"/>
            </a:xfrm>
            <a:custGeom>
              <a:avLst/>
              <a:gdLst/>
              <a:ahLst/>
              <a:cxnLst/>
              <a:rect l="l" t="t" r="r" b="b"/>
              <a:pathLst>
                <a:path w="2220595" h="1150620">
                  <a:moveTo>
                    <a:pt x="0" y="300074"/>
                  </a:moveTo>
                  <a:lnTo>
                    <a:pt x="10737" y="256924"/>
                  </a:lnTo>
                  <a:lnTo>
                    <a:pt x="40021" y="221690"/>
                  </a:lnTo>
                  <a:lnTo>
                    <a:pt x="83457" y="197935"/>
                  </a:lnTo>
                  <a:lnTo>
                    <a:pt x="136649" y="189224"/>
                  </a:lnTo>
                  <a:lnTo>
                    <a:pt x="189842" y="197935"/>
                  </a:lnTo>
                  <a:lnTo>
                    <a:pt x="233277" y="221690"/>
                  </a:lnTo>
                  <a:lnTo>
                    <a:pt x="262561" y="256924"/>
                  </a:lnTo>
                  <a:lnTo>
                    <a:pt x="273299" y="300074"/>
                  </a:lnTo>
                  <a:lnTo>
                    <a:pt x="262561" y="343223"/>
                  </a:lnTo>
                  <a:lnTo>
                    <a:pt x="233277" y="378458"/>
                  </a:lnTo>
                  <a:lnTo>
                    <a:pt x="189842" y="402213"/>
                  </a:lnTo>
                  <a:lnTo>
                    <a:pt x="136649" y="410924"/>
                  </a:lnTo>
                  <a:lnTo>
                    <a:pt x="83457" y="402213"/>
                  </a:lnTo>
                  <a:lnTo>
                    <a:pt x="40021" y="378458"/>
                  </a:lnTo>
                  <a:lnTo>
                    <a:pt x="10737" y="343223"/>
                  </a:lnTo>
                  <a:lnTo>
                    <a:pt x="0" y="300074"/>
                  </a:lnTo>
                  <a:close/>
                </a:path>
                <a:path w="2220595" h="1150620">
                  <a:moveTo>
                    <a:pt x="1420247" y="776748"/>
                  </a:moveTo>
                  <a:lnTo>
                    <a:pt x="1430985" y="733598"/>
                  </a:lnTo>
                  <a:lnTo>
                    <a:pt x="1460268" y="698364"/>
                  </a:lnTo>
                  <a:lnTo>
                    <a:pt x="1503704" y="674609"/>
                  </a:lnTo>
                  <a:lnTo>
                    <a:pt x="1556896" y="665898"/>
                  </a:lnTo>
                  <a:lnTo>
                    <a:pt x="1610089" y="674609"/>
                  </a:lnTo>
                  <a:lnTo>
                    <a:pt x="1653524" y="698364"/>
                  </a:lnTo>
                  <a:lnTo>
                    <a:pt x="1682808" y="733598"/>
                  </a:lnTo>
                  <a:lnTo>
                    <a:pt x="1693546" y="776748"/>
                  </a:lnTo>
                  <a:lnTo>
                    <a:pt x="1682808" y="819897"/>
                  </a:lnTo>
                  <a:lnTo>
                    <a:pt x="1653524" y="855132"/>
                  </a:lnTo>
                  <a:lnTo>
                    <a:pt x="1610089" y="878887"/>
                  </a:lnTo>
                  <a:lnTo>
                    <a:pt x="1556896" y="887598"/>
                  </a:lnTo>
                  <a:lnTo>
                    <a:pt x="1503704" y="878887"/>
                  </a:lnTo>
                  <a:lnTo>
                    <a:pt x="1460268" y="855132"/>
                  </a:lnTo>
                  <a:lnTo>
                    <a:pt x="1430985" y="819897"/>
                  </a:lnTo>
                  <a:lnTo>
                    <a:pt x="1420247" y="776748"/>
                  </a:lnTo>
                  <a:close/>
                </a:path>
                <a:path w="2220595" h="1150620">
                  <a:moveTo>
                    <a:pt x="863148" y="110849"/>
                  </a:moveTo>
                  <a:lnTo>
                    <a:pt x="873886" y="67700"/>
                  </a:lnTo>
                  <a:lnTo>
                    <a:pt x="903170" y="32465"/>
                  </a:lnTo>
                  <a:lnTo>
                    <a:pt x="946605" y="8710"/>
                  </a:lnTo>
                  <a:lnTo>
                    <a:pt x="999797" y="0"/>
                  </a:lnTo>
                  <a:lnTo>
                    <a:pt x="1052990" y="8710"/>
                  </a:lnTo>
                  <a:lnTo>
                    <a:pt x="1096425" y="32465"/>
                  </a:lnTo>
                  <a:lnTo>
                    <a:pt x="1125709" y="67700"/>
                  </a:lnTo>
                  <a:lnTo>
                    <a:pt x="1136447" y="110849"/>
                  </a:lnTo>
                  <a:lnTo>
                    <a:pt x="1125709" y="153999"/>
                  </a:lnTo>
                  <a:lnTo>
                    <a:pt x="1096425" y="189233"/>
                  </a:lnTo>
                  <a:lnTo>
                    <a:pt x="1052990" y="212989"/>
                  </a:lnTo>
                  <a:lnTo>
                    <a:pt x="999797" y="221699"/>
                  </a:lnTo>
                  <a:lnTo>
                    <a:pt x="946605" y="212989"/>
                  </a:lnTo>
                  <a:lnTo>
                    <a:pt x="903170" y="189233"/>
                  </a:lnTo>
                  <a:lnTo>
                    <a:pt x="873886" y="153999"/>
                  </a:lnTo>
                  <a:lnTo>
                    <a:pt x="863148" y="110849"/>
                  </a:lnTo>
                  <a:close/>
                </a:path>
                <a:path w="2220595" h="1150620">
                  <a:moveTo>
                    <a:pt x="1946671" y="1039172"/>
                  </a:moveTo>
                  <a:lnTo>
                    <a:pt x="1957408" y="996023"/>
                  </a:lnTo>
                  <a:lnTo>
                    <a:pt x="1986692" y="960788"/>
                  </a:lnTo>
                  <a:lnTo>
                    <a:pt x="2030128" y="937033"/>
                  </a:lnTo>
                  <a:lnTo>
                    <a:pt x="2083320" y="928323"/>
                  </a:lnTo>
                  <a:lnTo>
                    <a:pt x="2136513" y="937033"/>
                  </a:lnTo>
                  <a:lnTo>
                    <a:pt x="2179948" y="960788"/>
                  </a:lnTo>
                  <a:lnTo>
                    <a:pt x="2209232" y="996023"/>
                  </a:lnTo>
                  <a:lnTo>
                    <a:pt x="2219970" y="1039172"/>
                  </a:lnTo>
                  <a:lnTo>
                    <a:pt x="2209232" y="1082322"/>
                  </a:lnTo>
                  <a:lnTo>
                    <a:pt x="2179948" y="1117557"/>
                  </a:lnTo>
                  <a:lnTo>
                    <a:pt x="2136513" y="1141312"/>
                  </a:lnTo>
                  <a:lnTo>
                    <a:pt x="2083320" y="1150022"/>
                  </a:lnTo>
                  <a:lnTo>
                    <a:pt x="2030128" y="1141312"/>
                  </a:lnTo>
                  <a:lnTo>
                    <a:pt x="1986692" y="1117557"/>
                  </a:lnTo>
                  <a:lnTo>
                    <a:pt x="1957408" y="1082322"/>
                  </a:lnTo>
                  <a:lnTo>
                    <a:pt x="1946671" y="1039172"/>
                  </a:lnTo>
                  <a:close/>
                </a:path>
              </a:pathLst>
            </a:custGeom>
            <a:ln w="38099">
              <a:solidFill>
                <a:srgbClr val="674DA7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12" name="object 12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6307687" y="2685094"/>
            <a:ext cx="2647119" cy="2206420"/>
          </a:xfrm>
          <a:prstGeom prst="rect">
            <a:avLst/>
          </a:prstGeom>
        </p:spPr>
      </p:pic>
      <p:sp>
        <p:nvSpPr>
          <p:cNvPr id="13" name="object 13"/>
          <p:cNvSpPr txBox="1"/>
          <p:nvPr/>
        </p:nvSpPr>
        <p:spPr>
          <a:xfrm>
            <a:off x="6751136" y="4161541"/>
            <a:ext cx="1901825" cy="615950"/>
          </a:xfrm>
          <a:prstGeom prst="rect">
            <a:avLst/>
          </a:prstGeom>
          <a:solidFill>
            <a:srgbClr val="674DA7"/>
          </a:solidFill>
          <a:ln w="28574">
            <a:solidFill>
              <a:srgbClr val="DBD1B1"/>
            </a:solidFill>
          </a:ln>
        </p:spPr>
        <p:txBody>
          <a:bodyPr vert="horz" wrap="square" lIns="0" tIns="71120" rIns="0" bIns="0" rtlCol="0">
            <a:spAutoFit/>
          </a:bodyPr>
          <a:lstStyle/>
          <a:p>
            <a:pPr marL="357505">
              <a:lnSpc>
                <a:spcPct val="100000"/>
              </a:lnSpc>
              <a:spcBef>
                <a:spcPts val="560"/>
              </a:spcBef>
            </a:pPr>
            <a:r>
              <a:rPr sz="2800" b="1" spc="-10" dirty="0">
                <a:solidFill>
                  <a:srgbClr val="F6E9C4"/>
                </a:solidFill>
                <a:latin typeface="Arial"/>
                <a:cs typeface="Arial"/>
              </a:rPr>
              <a:t>EVENT</a:t>
            </a:r>
            <a:endParaRPr sz="2800">
              <a:latin typeface="Arial"/>
              <a:cs typeface="Arial"/>
            </a:endParaRPr>
          </a:p>
        </p:txBody>
      </p:sp>
      <p:sp>
        <p:nvSpPr>
          <p:cNvPr id="14" name="object 14"/>
          <p:cNvSpPr txBox="1">
            <a:spLocks noGrp="1"/>
          </p:cNvSpPr>
          <p:nvPr>
            <p:ph type="title"/>
          </p:nvPr>
        </p:nvSpPr>
        <p:spPr>
          <a:xfrm>
            <a:off x="2854443" y="301489"/>
            <a:ext cx="977900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2000" i="1" spc="-190" dirty="0">
                <a:solidFill>
                  <a:srgbClr val="341C75"/>
                </a:solidFill>
                <a:latin typeface="Verdana"/>
                <a:cs typeface="Verdana"/>
              </a:rPr>
              <a:t>generate </a:t>
            </a:r>
            <a:r>
              <a:rPr sz="2000" i="1" spc="-245" dirty="0">
                <a:solidFill>
                  <a:srgbClr val="341C75"/>
                </a:solidFill>
                <a:latin typeface="Verdana"/>
                <a:cs typeface="Verdana"/>
              </a:rPr>
              <a:t>key</a:t>
            </a:r>
            <a:r>
              <a:rPr sz="2000" i="1" spc="-130" dirty="0">
                <a:solidFill>
                  <a:srgbClr val="341C75"/>
                </a:solidFill>
                <a:latin typeface="Verdana"/>
                <a:cs typeface="Verdana"/>
              </a:rPr>
              <a:t> </a:t>
            </a:r>
            <a:r>
              <a:rPr sz="2000" i="1" spc="-20" dirty="0">
                <a:solidFill>
                  <a:srgbClr val="341C75"/>
                </a:solidFill>
                <a:latin typeface="Verdana"/>
                <a:cs typeface="Verdana"/>
              </a:rPr>
              <a:t>pair</a:t>
            </a:r>
            <a:endParaRPr sz="2000">
              <a:latin typeface="Verdana"/>
              <a:cs typeface="Verdana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037030" y="2069835"/>
            <a:ext cx="1307465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i="1" spc="-145" dirty="0">
                <a:solidFill>
                  <a:srgbClr val="341C75"/>
                </a:solidFill>
                <a:latin typeface="Verdana"/>
                <a:cs typeface="Verdana"/>
              </a:rPr>
              <a:t>pick</a:t>
            </a:r>
            <a:r>
              <a:rPr sz="2000" i="1" spc="-150" dirty="0">
                <a:solidFill>
                  <a:srgbClr val="341C75"/>
                </a:solidFill>
                <a:latin typeface="Verdana"/>
                <a:cs typeface="Verdana"/>
              </a:rPr>
              <a:t> </a:t>
            </a:r>
            <a:r>
              <a:rPr sz="2000" i="1" spc="-175" dirty="0">
                <a:solidFill>
                  <a:srgbClr val="341C75"/>
                </a:solidFill>
                <a:latin typeface="Verdana"/>
                <a:cs typeface="Verdana"/>
              </a:rPr>
              <a:t>a</a:t>
            </a:r>
            <a:r>
              <a:rPr sz="2000" i="1" spc="-145" dirty="0">
                <a:solidFill>
                  <a:srgbClr val="341C75"/>
                </a:solidFill>
                <a:latin typeface="Verdana"/>
                <a:cs typeface="Verdana"/>
              </a:rPr>
              <a:t> </a:t>
            </a:r>
            <a:r>
              <a:rPr sz="2000" i="1" spc="-140" dirty="0">
                <a:solidFill>
                  <a:srgbClr val="341C75"/>
                </a:solidFill>
                <a:latin typeface="Verdana"/>
                <a:cs typeface="Verdana"/>
              </a:rPr>
              <a:t>client</a:t>
            </a:r>
            <a:endParaRPr sz="2000">
              <a:latin typeface="Verdana"/>
              <a:cs typeface="Verdana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3492443" y="4205566"/>
            <a:ext cx="1901825" cy="615950"/>
          </a:xfrm>
          <a:prstGeom prst="rect">
            <a:avLst/>
          </a:prstGeom>
          <a:solidFill>
            <a:srgbClr val="674DA7"/>
          </a:solidFill>
          <a:ln w="28574">
            <a:solidFill>
              <a:srgbClr val="DBD1B1"/>
            </a:solidFill>
          </a:ln>
        </p:spPr>
        <p:txBody>
          <a:bodyPr vert="horz" wrap="square" lIns="0" tIns="71120" rIns="0" bIns="0" rtlCol="0">
            <a:spAutoFit/>
          </a:bodyPr>
          <a:lstStyle/>
          <a:p>
            <a:pPr marL="245745">
              <a:lnSpc>
                <a:spcPct val="100000"/>
              </a:lnSpc>
              <a:spcBef>
                <a:spcPts val="560"/>
              </a:spcBef>
            </a:pPr>
            <a:r>
              <a:rPr sz="2800" b="1" spc="-10" dirty="0">
                <a:solidFill>
                  <a:srgbClr val="F6E9C4"/>
                </a:solidFill>
                <a:latin typeface="Arial"/>
                <a:cs typeface="Arial"/>
              </a:rPr>
              <a:t>RELAYS</a:t>
            </a:r>
            <a:endParaRPr sz="2800">
              <a:latin typeface="Arial"/>
              <a:cs typeface="Arial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3593765" y="2069825"/>
            <a:ext cx="1890395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i="1" spc="-130" dirty="0">
                <a:solidFill>
                  <a:srgbClr val="341C75"/>
                </a:solidFill>
                <a:latin typeface="Verdana"/>
                <a:cs typeface="Verdana"/>
              </a:rPr>
              <a:t>connect</a:t>
            </a:r>
            <a:r>
              <a:rPr sz="2000" i="1" spc="-140" dirty="0">
                <a:solidFill>
                  <a:srgbClr val="341C75"/>
                </a:solidFill>
                <a:latin typeface="Verdana"/>
                <a:cs typeface="Verdana"/>
              </a:rPr>
              <a:t> </a:t>
            </a:r>
            <a:r>
              <a:rPr sz="2000" i="1" spc="-175" dirty="0">
                <a:solidFill>
                  <a:srgbClr val="341C75"/>
                </a:solidFill>
                <a:latin typeface="Verdana"/>
                <a:cs typeface="Verdana"/>
              </a:rPr>
              <a:t>to</a:t>
            </a:r>
            <a:r>
              <a:rPr sz="2000" i="1" spc="-130" dirty="0">
                <a:solidFill>
                  <a:srgbClr val="341C75"/>
                </a:solidFill>
                <a:latin typeface="Verdana"/>
                <a:cs typeface="Verdana"/>
              </a:rPr>
              <a:t> </a:t>
            </a:r>
            <a:r>
              <a:rPr sz="2000" i="1" spc="-165" dirty="0">
                <a:solidFill>
                  <a:srgbClr val="341C75"/>
                </a:solidFill>
                <a:latin typeface="Verdana"/>
                <a:cs typeface="Verdana"/>
              </a:rPr>
              <a:t>relays</a:t>
            </a:r>
            <a:endParaRPr sz="2000">
              <a:latin typeface="Verdana"/>
              <a:cs typeface="Verdana"/>
            </a:endParaRPr>
          </a:p>
        </p:txBody>
      </p:sp>
      <p:grpSp>
        <p:nvGrpSpPr>
          <p:cNvPr id="18" name="object 18"/>
          <p:cNvGrpSpPr/>
          <p:nvPr/>
        </p:nvGrpSpPr>
        <p:grpSpPr>
          <a:xfrm>
            <a:off x="3748954" y="2438032"/>
            <a:ext cx="1847850" cy="1534160"/>
            <a:chOff x="3748954" y="2438032"/>
            <a:chExt cx="1847850" cy="1534160"/>
          </a:xfrm>
        </p:grpSpPr>
        <p:sp>
          <p:nvSpPr>
            <p:cNvPr id="19" name="object 19"/>
            <p:cNvSpPr/>
            <p:nvPr/>
          </p:nvSpPr>
          <p:spPr>
            <a:xfrm>
              <a:off x="4550665" y="2458495"/>
              <a:ext cx="619760" cy="556260"/>
            </a:xfrm>
            <a:custGeom>
              <a:avLst/>
              <a:gdLst/>
              <a:ahLst/>
              <a:cxnLst/>
              <a:rect l="l" t="t" r="r" b="b"/>
              <a:pathLst>
                <a:path w="619760" h="556260">
                  <a:moveTo>
                    <a:pt x="619548" y="0"/>
                  </a:moveTo>
                  <a:lnTo>
                    <a:pt x="0" y="555823"/>
                  </a:lnTo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4518490" y="3002618"/>
              <a:ext cx="43180" cy="40640"/>
            </a:xfrm>
            <a:custGeom>
              <a:avLst/>
              <a:gdLst/>
              <a:ahLst/>
              <a:cxnLst/>
              <a:rect l="l" t="t" r="r" b="b"/>
              <a:pathLst>
                <a:path w="43179" h="40639">
                  <a:moveTo>
                    <a:pt x="0" y="40574"/>
                  </a:moveTo>
                  <a:lnTo>
                    <a:pt x="21649" y="0"/>
                  </a:lnTo>
                  <a:lnTo>
                    <a:pt x="42674" y="23424"/>
                  </a:lnTo>
                  <a:lnTo>
                    <a:pt x="0" y="40574"/>
                  </a:lnTo>
                  <a:close/>
                </a:path>
              </a:pathLst>
            </a:custGeom>
            <a:solidFill>
              <a:srgbClr val="5959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4518490" y="3002618"/>
              <a:ext cx="43180" cy="40640"/>
            </a:xfrm>
            <a:custGeom>
              <a:avLst/>
              <a:gdLst/>
              <a:ahLst/>
              <a:cxnLst/>
              <a:rect l="l" t="t" r="r" b="b"/>
              <a:pathLst>
                <a:path w="43179" h="40639">
                  <a:moveTo>
                    <a:pt x="21649" y="0"/>
                  </a:moveTo>
                  <a:lnTo>
                    <a:pt x="0" y="40574"/>
                  </a:lnTo>
                  <a:lnTo>
                    <a:pt x="42674" y="23424"/>
                  </a:lnTo>
                  <a:lnTo>
                    <a:pt x="21649" y="0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2"/>
            <p:cNvSpPr/>
            <p:nvPr/>
          </p:nvSpPr>
          <p:spPr>
            <a:xfrm>
              <a:off x="3791342" y="2463587"/>
              <a:ext cx="1384300" cy="782955"/>
            </a:xfrm>
            <a:custGeom>
              <a:avLst/>
              <a:gdLst/>
              <a:ahLst/>
              <a:cxnLst/>
              <a:rect l="l" t="t" r="r" b="b"/>
              <a:pathLst>
                <a:path w="1384300" h="782955">
                  <a:moveTo>
                    <a:pt x="1384247" y="0"/>
                  </a:moveTo>
                  <a:lnTo>
                    <a:pt x="0" y="782480"/>
                  </a:lnTo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3753717" y="3232368"/>
              <a:ext cx="45720" cy="35560"/>
            </a:xfrm>
            <a:custGeom>
              <a:avLst/>
              <a:gdLst/>
              <a:ahLst/>
              <a:cxnLst/>
              <a:rect l="l" t="t" r="r" b="b"/>
              <a:pathLst>
                <a:path w="45720" h="35560">
                  <a:moveTo>
                    <a:pt x="0" y="34974"/>
                  </a:moveTo>
                  <a:lnTo>
                    <a:pt x="29874" y="0"/>
                  </a:lnTo>
                  <a:lnTo>
                    <a:pt x="45374" y="27399"/>
                  </a:lnTo>
                  <a:lnTo>
                    <a:pt x="0" y="34974"/>
                  </a:lnTo>
                  <a:close/>
                </a:path>
              </a:pathLst>
            </a:custGeom>
            <a:solidFill>
              <a:srgbClr val="5959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24"/>
            <p:cNvSpPr/>
            <p:nvPr/>
          </p:nvSpPr>
          <p:spPr>
            <a:xfrm>
              <a:off x="3753717" y="3232368"/>
              <a:ext cx="45720" cy="35560"/>
            </a:xfrm>
            <a:custGeom>
              <a:avLst/>
              <a:gdLst/>
              <a:ahLst/>
              <a:cxnLst/>
              <a:rect l="l" t="t" r="r" b="b"/>
              <a:pathLst>
                <a:path w="45720" h="35560">
                  <a:moveTo>
                    <a:pt x="29874" y="0"/>
                  </a:moveTo>
                  <a:lnTo>
                    <a:pt x="0" y="34974"/>
                  </a:lnTo>
                  <a:lnTo>
                    <a:pt x="45374" y="27399"/>
                  </a:lnTo>
                  <a:lnTo>
                    <a:pt x="29874" y="0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25"/>
            <p:cNvSpPr/>
            <p:nvPr/>
          </p:nvSpPr>
          <p:spPr>
            <a:xfrm>
              <a:off x="5069664" y="2442795"/>
              <a:ext cx="95885" cy="1219200"/>
            </a:xfrm>
            <a:custGeom>
              <a:avLst/>
              <a:gdLst/>
              <a:ahLst/>
              <a:cxnLst/>
              <a:rect l="l" t="t" r="r" b="b"/>
              <a:pathLst>
                <a:path w="95885" h="1219200">
                  <a:moveTo>
                    <a:pt x="95449" y="0"/>
                  </a:moveTo>
                  <a:lnTo>
                    <a:pt x="0" y="1218622"/>
                  </a:lnTo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6" name="object 26"/>
            <p:cNvSpPr/>
            <p:nvPr/>
          </p:nvSpPr>
          <p:spPr>
            <a:xfrm>
              <a:off x="5053989" y="3660192"/>
              <a:ext cx="31750" cy="44450"/>
            </a:xfrm>
            <a:custGeom>
              <a:avLst/>
              <a:gdLst/>
              <a:ahLst/>
              <a:cxnLst/>
              <a:rect l="l" t="t" r="r" b="b"/>
              <a:pathLst>
                <a:path w="31750" h="44450">
                  <a:moveTo>
                    <a:pt x="12299" y="44324"/>
                  </a:moveTo>
                  <a:lnTo>
                    <a:pt x="0" y="0"/>
                  </a:lnTo>
                  <a:lnTo>
                    <a:pt x="31374" y="2449"/>
                  </a:lnTo>
                  <a:lnTo>
                    <a:pt x="12299" y="44324"/>
                  </a:lnTo>
                  <a:close/>
                </a:path>
              </a:pathLst>
            </a:custGeom>
            <a:solidFill>
              <a:srgbClr val="5959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7" name="object 27"/>
            <p:cNvSpPr/>
            <p:nvPr/>
          </p:nvSpPr>
          <p:spPr>
            <a:xfrm>
              <a:off x="5053989" y="3660192"/>
              <a:ext cx="31750" cy="44450"/>
            </a:xfrm>
            <a:custGeom>
              <a:avLst/>
              <a:gdLst/>
              <a:ahLst/>
              <a:cxnLst/>
              <a:rect l="l" t="t" r="r" b="b"/>
              <a:pathLst>
                <a:path w="31750" h="44450">
                  <a:moveTo>
                    <a:pt x="0" y="0"/>
                  </a:moveTo>
                  <a:lnTo>
                    <a:pt x="12299" y="44324"/>
                  </a:lnTo>
                  <a:lnTo>
                    <a:pt x="31374" y="2449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8" name="object 28"/>
            <p:cNvSpPr/>
            <p:nvPr/>
          </p:nvSpPr>
          <p:spPr>
            <a:xfrm>
              <a:off x="5175539" y="2448120"/>
              <a:ext cx="401320" cy="1477645"/>
            </a:xfrm>
            <a:custGeom>
              <a:avLst/>
              <a:gdLst/>
              <a:ahLst/>
              <a:cxnLst/>
              <a:rect l="l" t="t" r="r" b="b"/>
              <a:pathLst>
                <a:path w="401320" h="1477645">
                  <a:moveTo>
                    <a:pt x="0" y="0"/>
                  </a:moveTo>
                  <a:lnTo>
                    <a:pt x="401124" y="1477547"/>
                  </a:lnTo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9" name="object 29"/>
            <p:cNvSpPr/>
            <p:nvPr/>
          </p:nvSpPr>
          <p:spPr>
            <a:xfrm>
              <a:off x="5561488" y="3921542"/>
              <a:ext cx="30480" cy="46355"/>
            </a:xfrm>
            <a:custGeom>
              <a:avLst/>
              <a:gdLst/>
              <a:ahLst/>
              <a:cxnLst/>
              <a:rect l="l" t="t" r="r" b="b"/>
              <a:pathLst>
                <a:path w="30479" h="46354">
                  <a:moveTo>
                    <a:pt x="26499" y="45824"/>
                  </a:moveTo>
                  <a:lnTo>
                    <a:pt x="0" y="8249"/>
                  </a:lnTo>
                  <a:lnTo>
                    <a:pt x="30349" y="0"/>
                  </a:lnTo>
                  <a:lnTo>
                    <a:pt x="26499" y="45824"/>
                  </a:lnTo>
                  <a:close/>
                </a:path>
              </a:pathLst>
            </a:custGeom>
            <a:solidFill>
              <a:srgbClr val="5959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0" name="object 30"/>
            <p:cNvSpPr/>
            <p:nvPr/>
          </p:nvSpPr>
          <p:spPr>
            <a:xfrm>
              <a:off x="5561488" y="3921542"/>
              <a:ext cx="30480" cy="46355"/>
            </a:xfrm>
            <a:custGeom>
              <a:avLst/>
              <a:gdLst/>
              <a:ahLst/>
              <a:cxnLst/>
              <a:rect l="l" t="t" r="r" b="b"/>
              <a:pathLst>
                <a:path w="30479" h="46354">
                  <a:moveTo>
                    <a:pt x="0" y="8249"/>
                  </a:moveTo>
                  <a:lnTo>
                    <a:pt x="26499" y="45824"/>
                  </a:lnTo>
                  <a:lnTo>
                    <a:pt x="30349" y="0"/>
                  </a:lnTo>
                  <a:lnTo>
                    <a:pt x="0" y="8249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1" name="object 31"/>
          <p:cNvSpPr txBox="1"/>
          <p:nvPr/>
        </p:nvSpPr>
        <p:spPr>
          <a:xfrm>
            <a:off x="6662381" y="1917435"/>
            <a:ext cx="1936114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169545">
              <a:lnSpc>
                <a:spcPct val="100000"/>
              </a:lnSpc>
              <a:spcBef>
                <a:spcPts val="100"/>
              </a:spcBef>
            </a:pPr>
            <a:r>
              <a:rPr sz="2000" i="1" spc="-160" dirty="0">
                <a:solidFill>
                  <a:srgbClr val="341C75"/>
                </a:solidFill>
                <a:latin typeface="Verdana"/>
                <a:cs typeface="Verdana"/>
              </a:rPr>
              <a:t>create</a:t>
            </a:r>
            <a:r>
              <a:rPr sz="2000" i="1" spc="-135" dirty="0">
                <a:solidFill>
                  <a:srgbClr val="341C75"/>
                </a:solidFill>
                <a:latin typeface="Verdana"/>
                <a:cs typeface="Verdana"/>
              </a:rPr>
              <a:t> </a:t>
            </a:r>
            <a:r>
              <a:rPr sz="2000" i="1" spc="-25" dirty="0">
                <a:solidFill>
                  <a:srgbClr val="341C75"/>
                </a:solidFill>
                <a:latin typeface="Verdana"/>
                <a:cs typeface="Verdana"/>
              </a:rPr>
              <a:t>content </a:t>
            </a:r>
            <a:r>
              <a:rPr sz="2000" i="1" spc="-240" dirty="0">
                <a:solidFill>
                  <a:srgbClr val="341C75"/>
                </a:solidFill>
                <a:latin typeface="Verdana"/>
                <a:cs typeface="Verdana"/>
              </a:rPr>
              <a:t>&amp;</a:t>
            </a:r>
            <a:r>
              <a:rPr sz="2000" i="1" spc="-145" dirty="0">
                <a:solidFill>
                  <a:srgbClr val="341C75"/>
                </a:solidFill>
                <a:latin typeface="Verdana"/>
                <a:cs typeface="Verdana"/>
              </a:rPr>
              <a:t> </a:t>
            </a:r>
            <a:r>
              <a:rPr sz="2000" i="1" spc="-150" dirty="0">
                <a:solidFill>
                  <a:srgbClr val="341C75"/>
                </a:solidFill>
                <a:latin typeface="Verdana"/>
                <a:cs typeface="Verdana"/>
              </a:rPr>
              <a:t>sign</a:t>
            </a:r>
            <a:r>
              <a:rPr sz="2000" i="1" spc="-135" dirty="0">
                <a:solidFill>
                  <a:srgbClr val="341C75"/>
                </a:solidFill>
                <a:latin typeface="Verdana"/>
                <a:cs typeface="Verdana"/>
              </a:rPr>
              <a:t> </a:t>
            </a:r>
            <a:r>
              <a:rPr sz="2000" i="1" spc="-210" dirty="0">
                <a:solidFill>
                  <a:srgbClr val="341C75"/>
                </a:solidFill>
                <a:latin typeface="Verdana"/>
                <a:cs typeface="Verdana"/>
              </a:rPr>
              <a:t>w/</a:t>
            </a:r>
            <a:r>
              <a:rPr sz="2000" i="1" spc="-140" dirty="0">
                <a:solidFill>
                  <a:srgbClr val="341C75"/>
                </a:solidFill>
                <a:latin typeface="Verdana"/>
                <a:cs typeface="Verdana"/>
              </a:rPr>
              <a:t> </a:t>
            </a:r>
            <a:r>
              <a:rPr sz="2000" i="1" spc="-200" dirty="0">
                <a:solidFill>
                  <a:srgbClr val="341C75"/>
                </a:solidFill>
                <a:latin typeface="Verdana"/>
                <a:cs typeface="Verdana"/>
              </a:rPr>
              <a:t>priv</a:t>
            </a:r>
            <a:r>
              <a:rPr sz="2000" i="1" spc="-140" dirty="0">
                <a:solidFill>
                  <a:srgbClr val="341C75"/>
                </a:solidFill>
                <a:latin typeface="Verdana"/>
                <a:cs typeface="Verdana"/>
              </a:rPr>
              <a:t> </a:t>
            </a:r>
            <a:r>
              <a:rPr sz="2000" i="1" spc="-225" dirty="0">
                <a:solidFill>
                  <a:srgbClr val="341C75"/>
                </a:solidFill>
                <a:latin typeface="Verdana"/>
                <a:cs typeface="Verdana"/>
              </a:rPr>
              <a:t>key</a:t>
            </a:r>
            <a:endParaRPr sz="2000">
              <a:latin typeface="Verdana"/>
              <a:cs typeface="Verdana"/>
            </a:endParaRPr>
          </a:p>
        </p:txBody>
      </p:sp>
      <p:grpSp>
        <p:nvGrpSpPr>
          <p:cNvPr id="32" name="object 32"/>
          <p:cNvGrpSpPr/>
          <p:nvPr/>
        </p:nvGrpSpPr>
        <p:grpSpPr>
          <a:xfrm>
            <a:off x="2988181" y="3582055"/>
            <a:ext cx="336550" cy="295275"/>
            <a:chOff x="2988181" y="3582055"/>
            <a:chExt cx="336550" cy="295275"/>
          </a:xfrm>
        </p:grpSpPr>
        <p:sp>
          <p:nvSpPr>
            <p:cNvPr id="33" name="object 33"/>
            <p:cNvSpPr/>
            <p:nvPr/>
          </p:nvSpPr>
          <p:spPr>
            <a:xfrm>
              <a:off x="2992944" y="3586817"/>
              <a:ext cx="327025" cy="285750"/>
            </a:xfrm>
            <a:custGeom>
              <a:avLst/>
              <a:gdLst/>
              <a:ahLst/>
              <a:cxnLst/>
              <a:rect l="l" t="t" r="r" b="b"/>
              <a:pathLst>
                <a:path w="327025" h="285750">
                  <a:moveTo>
                    <a:pt x="184349" y="285299"/>
                  </a:moveTo>
                  <a:lnTo>
                    <a:pt x="0" y="285299"/>
                  </a:lnTo>
                  <a:lnTo>
                    <a:pt x="142649" y="142649"/>
                  </a:lnTo>
                  <a:lnTo>
                    <a:pt x="0" y="0"/>
                  </a:lnTo>
                  <a:lnTo>
                    <a:pt x="184349" y="0"/>
                  </a:lnTo>
                  <a:lnTo>
                    <a:pt x="326999" y="142649"/>
                  </a:lnTo>
                  <a:lnTo>
                    <a:pt x="184349" y="285299"/>
                  </a:lnTo>
                  <a:close/>
                </a:path>
              </a:pathLst>
            </a:custGeom>
            <a:solidFill>
              <a:srgbClr val="EDEDE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4" name="object 34"/>
            <p:cNvSpPr/>
            <p:nvPr/>
          </p:nvSpPr>
          <p:spPr>
            <a:xfrm>
              <a:off x="2992944" y="3586817"/>
              <a:ext cx="327025" cy="285750"/>
            </a:xfrm>
            <a:custGeom>
              <a:avLst/>
              <a:gdLst/>
              <a:ahLst/>
              <a:cxnLst/>
              <a:rect l="l" t="t" r="r" b="b"/>
              <a:pathLst>
                <a:path w="327025" h="285750">
                  <a:moveTo>
                    <a:pt x="0" y="0"/>
                  </a:moveTo>
                  <a:lnTo>
                    <a:pt x="184349" y="0"/>
                  </a:lnTo>
                  <a:lnTo>
                    <a:pt x="326999" y="142649"/>
                  </a:lnTo>
                  <a:lnTo>
                    <a:pt x="184349" y="285299"/>
                  </a:lnTo>
                  <a:lnTo>
                    <a:pt x="0" y="285299"/>
                  </a:lnTo>
                  <a:lnTo>
                    <a:pt x="142649" y="142649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35" name="object 35"/>
          <p:cNvGrpSpPr/>
          <p:nvPr/>
        </p:nvGrpSpPr>
        <p:grpSpPr>
          <a:xfrm>
            <a:off x="5891600" y="3645780"/>
            <a:ext cx="336550" cy="295275"/>
            <a:chOff x="5891600" y="3645780"/>
            <a:chExt cx="336550" cy="295275"/>
          </a:xfrm>
        </p:grpSpPr>
        <p:sp>
          <p:nvSpPr>
            <p:cNvPr id="36" name="object 36"/>
            <p:cNvSpPr/>
            <p:nvPr/>
          </p:nvSpPr>
          <p:spPr>
            <a:xfrm>
              <a:off x="5896362" y="3650542"/>
              <a:ext cx="327025" cy="285750"/>
            </a:xfrm>
            <a:custGeom>
              <a:avLst/>
              <a:gdLst/>
              <a:ahLst/>
              <a:cxnLst/>
              <a:rect l="l" t="t" r="r" b="b"/>
              <a:pathLst>
                <a:path w="327025" h="285750">
                  <a:moveTo>
                    <a:pt x="184349" y="285299"/>
                  </a:moveTo>
                  <a:lnTo>
                    <a:pt x="0" y="285299"/>
                  </a:lnTo>
                  <a:lnTo>
                    <a:pt x="142649" y="142624"/>
                  </a:lnTo>
                  <a:lnTo>
                    <a:pt x="0" y="0"/>
                  </a:lnTo>
                  <a:lnTo>
                    <a:pt x="184349" y="0"/>
                  </a:lnTo>
                  <a:lnTo>
                    <a:pt x="327024" y="142624"/>
                  </a:lnTo>
                  <a:lnTo>
                    <a:pt x="184349" y="285299"/>
                  </a:lnTo>
                  <a:close/>
                </a:path>
              </a:pathLst>
            </a:custGeom>
            <a:solidFill>
              <a:srgbClr val="EDEDE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7" name="object 37"/>
            <p:cNvSpPr/>
            <p:nvPr/>
          </p:nvSpPr>
          <p:spPr>
            <a:xfrm>
              <a:off x="5896362" y="3650542"/>
              <a:ext cx="327025" cy="285750"/>
            </a:xfrm>
            <a:custGeom>
              <a:avLst/>
              <a:gdLst/>
              <a:ahLst/>
              <a:cxnLst/>
              <a:rect l="l" t="t" r="r" b="b"/>
              <a:pathLst>
                <a:path w="327025" h="285750">
                  <a:moveTo>
                    <a:pt x="0" y="0"/>
                  </a:moveTo>
                  <a:lnTo>
                    <a:pt x="184349" y="0"/>
                  </a:lnTo>
                  <a:lnTo>
                    <a:pt x="327024" y="142624"/>
                  </a:lnTo>
                  <a:lnTo>
                    <a:pt x="184349" y="285299"/>
                  </a:lnTo>
                  <a:lnTo>
                    <a:pt x="0" y="285299"/>
                  </a:lnTo>
                  <a:lnTo>
                    <a:pt x="142649" y="142624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38" name="object 38"/>
          <p:cNvGrpSpPr/>
          <p:nvPr/>
        </p:nvGrpSpPr>
        <p:grpSpPr>
          <a:xfrm>
            <a:off x="1600446" y="1580734"/>
            <a:ext cx="295275" cy="336550"/>
            <a:chOff x="1600446" y="1580734"/>
            <a:chExt cx="295275" cy="336550"/>
          </a:xfrm>
        </p:grpSpPr>
        <p:sp>
          <p:nvSpPr>
            <p:cNvPr id="39" name="object 39"/>
            <p:cNvSpPr/>
            <p:nvPr/>
          </p:nvSpPr>
          <p:spPr>
            <a:xfrm>
              <a:off x="1605209" y="1585496"/>
              <a:ext cx="285750" cy="327025"/>
            </a:xfrm>
            <a:custGeom>
              <a:avLst/>
              <a:gdLst/>
              <a:ahLst/>
              <a:cxnLst/>
              <a:rect l="l" t="t" r="r" b="b"/>
              <a:pathLst>
                <a:path w="285750" h="327025">
                  <a:moveTo>
                    <a:pt x="142649" y="326999"/>
                  </a:moveTo>
                  <a:lnTo>
                    <a:pt x="0" y="184349"/>
                  </a:lnTo>
                  <a:lnTo>
                    <a:pt x="0" y="0"/>
                  </a:lnTo>
                  <a:lnTo>
                    <a:pt x="142649" y="142649"/>
                  </a:lnTo>
                  <a:lnTo>
                    <a:pt x="285299" y="0"/>
                  </a:lnTo>
                  <a:lnTo>
                    <a:pt x="285299" y="184349"/>
                  </a:lnTo>
                  <a:lnTo>
                    <a:pt x="142649" y="326999"/>
                  </a:lnTo>
                  <a:close/>
                </a:path>
              </a:pathLst>
            </a:custGeom>
            <a:solidFill>
              <a:srgbClr val="EDEDE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0" name="object 40"/>
            <p:cNvSpPr/>
            <p:nvPr/>
          </p:nvSpPr>
          <p:spPr>
            <a:xfrm>
              <a:off x="1605209" y="1585496"/>
              <a:ext cx="285750" cy="327025"/>
            </a:xfrm>
            <a:custGeom>
              <a:avLst/>
              <a:gdLst/>
              <a:ahLst/>
              <a:cxnLst/>
              <a:rect l="l" t="t" r="r" b="b"/>
              <a:pathLst>
                <a:path w="285750" h="327025">
                  <a:moveTo>
                    <a:pt x="285299" y="0"/>
                  </a:moveTo>
                  <a:lnTo>
                    <a:pt x="285299" y="184349"/>
                  </a:lnTo>
                  <a:lnTo>
                    <a:pt x="142649" y="326999"/>
                  </a:lnTo>
                  <a:lnTo>
                    <a:pt x="0" y="184349"/>
                  </a:lnTo>
                  <a:lnTo>
                    <a:pt x="0" y="0"/>
                  </a:lnTo>
                  <a:lnTo>
                    <a:pt x="142649" y="142649"/>
                  </a:lnTo>
                  <a:lnTo>
                    <a:pt x="285299" y="0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9143981" y="5143489"/>
                </a:moveTo>
                <a:lnTo>
                  <a:pt x="0" y="5143489"/>
                </a:lnTo>
                <a:lnTo>
                  <a:pt x="0" y="0"/>
                </a:lnTo>
                <a:lnTo>
                  <a:pt x="9143981" y="0"/>
                </a:lnTo>
                <a:lnTo>
                  <a:pt x="9143981" y="5143489"/>
                </a:lnTo>
                <a:close/>
              </a:path>
            </a:pathLst>
          </a:custGeom>
          <a:solidFill>
            <a:srgbClr val="F6E9C4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300039" y="73999"/>
            <a:ext cx="3622442" cy="2302427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95397" y="74007"/>
            <a:ext cx="3747867" cy="2302412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5300039" y="2571744"/>
            <a:ext cx="3622442" cy="2571744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295397" y="2571744"/>
            <a:ext cx="3747867" cy="2571744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1290634" y="69237"/>
            <a:ext cx="3757929" cy="2312035"/>
          </a:xfrm>
          <a:prstGeom prst="rect">
            <a:avLst/>
          </a:prstGeom>
          <a:ln w="9524">
            <a:solidFill>
              <a:srgbClr val="674DA7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24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4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4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45"/>
              </a:spcBef>
            </a:pPr>
            <a:endParaRPr sz="2400">
              <a:latin typeface="Times New Roman"/>
              <a:cs typeface="Times New Roman"/>
            </a:endParaRPr>
          </a:p>
          <a:p>
            <a:pPr marL="2326640">
              <a:lnSpc>
                <a:spcPct val="100000"/>
              </a:lnSpc>
            </a:pPr>
            <a:r>
              <a:rPr sz="2400" b="1" i="1" spc="-10" dirty="0">
                <a:solidFill>
                  <a:srgbClr val="666666"/>
                </a:solidFill>
                <a:latin typeface="Arial"/>
                <a:cs typeface="Arial"/>
              </a:rPr>
              <a:t>Forum</a:t>
            </a:r>
            <a:endParaRPr sz="24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999041" y="4356446"/>
            <a:ext cx="129413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i="1" spc="-10" dirty="0">
                <a:solidFill>
                  <a:srgbClr val="F6E9C4"/>
                </a:solidFill>
                <a:latin typeface="Arial"/>
                <a:cs typeface="Arial"/>
              </a:rPr>
              <a:t>Pastebin</a:t>
            </a:r>
            <a:endParaRPr sz="24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606010" y="4605696"/>
            <a:ext cx="70294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i="1" spc="-20" dirty="0">
                <a:solidFill>
                  <a:srgbClr val="F6E9C4"/>
                </a:solidFill>
                <a:latin typeface="Arial"/>
                <a:cs typeface="Arial"/>
              </a:rPr>
              <a:t>Chat</a:t>
            </a:r>
            <a:endParaRPr sz="2400">
              <a:latin typeface="Arial"/>
              <a:cs typeface="Arial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7813224" y="528981"/>
            <a:ext cx="104203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i="1" spc="-10" dirty="0">
                <a:solidFill>
                  <a:srgbClr val="F6E9C4"/>
                </a:solidFill>
                <a:latin typeface="Arial"/>
                <a:cs typeface="Arial"/>
              </a:rPr>
              <a:t>Games</a:t>
            </a:r>
            <a:endParaRPr sz="24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59714" y="206911"/>
            <a:ext cx="711200" cy="4744085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ts val="5050"/>
              </a:lnSpc>
            </a:pPr>
            <a:r>
              <a:rPr sz="4500" spc="-1260" dirty="0">
                <a:solidFill>
                  <a:srgbClr val="674DA7"/>
                </a:solidFill>
                <a:latin typeface="FreeSerif"/>
                <a:cs typeface="FreeSerif"/>
              </a:rPr>
              <a:t>OTHER</a:t>
            </a:r>
            <a:r>
              <a:rPr sz="4500" spc="-400" dirty="0">
                <a:solidFill>
                  <a:srgbClr val="674DA7"/>
                </a:solidFill>
                <a:latin typeface="FreeSerif"/>
                <a:cs typeface="FreeSerif"/>
              </a:rPr>
              <a:t> </a:t>
            </a:r>
            <a:r>
              <a:rPr sz="4500" spc="-1260" dirty="0">
                <a:solidFill>
                  <a:srgbClr val="674DA7"/>
                </a:solidFill>
                <a:latin typeface="FreeSerif"/>
                <a:cs typeface="FreeSerif"/>
              </a:rPr>
              <a:t>EXAMPLE</a:t>
            </a:r>
            <a:r>
              <a:rPr sz="4500" spc="-395" dirty="0">
                <a:solidFill>
                  <a:srgbClr val="674DA7"/>
                </a:solidFill>
                <a:latin typeface="FreeSerif"/>
                <a:cs typeface="FreeSerif"/>
              </a:rPr>
              <a:t> </a:t>
            </a:r>
            <a:r>
              <a:rPr sz="4500" spc="-1090" dirty="0">
                <a:solidFill>
                  <a:srgbClr val="674DA7"/>
                </a:solidFill>
                <a:latin typeface="FreeSerif"/>
                <a:cs typeface="FreeSerif"/>
              </a:rPr>
              <a:t>USE</a:t>
            </a:r>
            <a:r>
              <a:rPr sz="4500" spc="-395" dirty="0">
                <a:solidFill>
                  <a:srgbClr val="674DA7"/>
                </a:solidFill>
                <a:latin typeface="FreeSerif"/>
                <a:cs typeface="FreeSerif"/>
              </a:rPr>
              <a:t> </a:t>
            </a:r>
            <a:r>
              <a:rPr sz="4500" spc="-1075" dirty="0">
                <a:solidFill>
                  <a:srgbClr val="674DA7"/>
                </a:solidFill>
                <a:latin typeface="FreeSerif"/>
                <a:cs typeface="FreeSerif"/>
              </a:rPr>
              <a:t>CASES</a:t>
            </a:r>
            <a:endParaRPr sz="4500">
              <a:latin typeface="FreeSerif"/>
              <a:cs typeface="FreeSerif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9143981" y="5143489"/>
                </a:moveTo>
                <a:lnTo>
                  <a:pt x="0" y="5143489"/>
                </a:lnTo>
                <a:lnTo>
                  <a:pt x="0" y="0"/>
                </a:lnTo>
                <a:lnTo>
                  <a:pt x="9143981" y="0"/>
                </a:lnTo>
                <a:lnTo>
                  <a:pt x="9143981" y="5143489"/>
                </a:lnTo>
                <a:close/>
              </a:path>
            </a:pathLst>
          </a:custGeom>
          <a:solidFill>
            <a:srgbClr val="674DA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513914" y="1400750"/>
            <a:ext cx="2320925" cy="20224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5410">
              <a:lnSpc>
                <a:spcPts val="11460"/>
              </a:lnSpc>
              <a:spcBef>
                <a:spcPts val="100"/>
              </a:spcBef>
            </a:pPr>
            <a:r>
              <a:rPr sz="9600" spc="-2485" dirty="0">
                <a:latin typeface="FreeSerif"/>
                <a:cs typeface="FreeSerif"/>
              </a:rPr>
              <a:t>ANIL</a:t>
            </a:r>
            <a:endParaRPr sz="9600">
              <a:latin typeface="FreeSerif"/>
              <a:cs typeface="FreeSerif"/>
            </a:endParaRPr>
          </a:p>
          <a:p>
            <a:pPr marL="12700">
              <a:lnSpc>
                <a:spcPts val="4260"/>
              </a:lnSpc>
            </a:pPr>
            <a:r>
              <a:rPr sz="3600" spc="-330" dirty="0">
                <a:latin typeface="Verdana"/>
                <a:cs typeface="Verdana"/>
                <a:hlinkClick r:id="rId2"/>
              </a:rPr>
              <a:t>@anilsaidso</a:t>
            </a:r>
            <a:endParaRPr sz="3600">
              <a:latin typeface="Verdana"/>
              <a:cs typeface="Verdana"/>
            </a:endParaRPr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886146" y="1452697"/>
            <a:ext cx="2266995" cy="2266995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2538470" y="4018697"/>
            <a:ext cx="5026660" cy="2006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50" spc="-10" dirty="0">
                <a:solidFill>
                  <a:srgbClr val="F6E9C4"/>
                </a:solidFill>
                <a:latin typeface="Roboto"/>
                <a:cs typeface="Roboto"/>
              </a:rPr>
              <a:t>npub14hn6p34vegy4ckeklz8jq93mendym9asw8z2ej87x2wuwf8werasc6a32x</a:t>
            </a:r>
            <a:endParaRPr sz="1150">
              <a:latin typeface="Roboto"/>
              <a:cs typeface="Roboto"/>
            </a:endParaRPr>
          </a:p>
        </p:txBody>
      </p:sp>
      <p:pic>
        <p:nvPicPr>
          <p:cNvPr id="6" name="object 6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886146" y="3840117"/>
            <a:ext cx="473199" cy="473198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6890411" y="3053218"/>
            <a:ext cx="320374" cy="28477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619967" y="0"/>
            <a:ext cx="5524500" cy="5144135"/>
            <a:chOff x="3619967" y="0"/>
            <a:chExt cx="5524500" cy="514413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619967" y="0"/>
              <a:ext cx="5524013" cy="5143489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7600534" y="4774840"/>
              <a:ext cx="1543685" cy="368935"/>
            </a:xfrm>
            <a:custGeom>
              <a:avLst/>
              <a:gdLst/>
              <a:ahLst/>
              <a:cxnLst/>
              <a:rect l="l" t="t" r="r" b="b"/>
              <a:pathLst>
                <a:path w="1543684" h="368935">
                  <a:moveTo>
                    <a:pt x="1543496" y="368699"/>
                  </a:moveTo>
                  <a:lnTo>
                    <a:pt x="0" y="368699"/>
                  </a:lnTo>
                  <a:lnTo>
                    <a:pt x="0" y="0"/>
                  </a:lnTo>
                  <a:lnTo>
                    <a:pt x="1543496" y="0"/>
                  </a:lnTo>
                  <a:lnTo>
                    <a:pt x="1543496" y="36869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610504" y="426433"/>
            <a:ext cx="2172970" cy="3961765"/>
          </a:xfrm>
          <a:prstGeom prst="rect">
            <a:avLst/>
          </a:prstGeom>
        </p:spPr>
        <p:txBody>
          <a:bodyPr vert="horz" wrap="square" lIns="0" tIns="31114" rIns="0" bIns="0" rtlCol="0">
            <a:spAutoFit/>
          </a:bodyPr>
          <a:lstStyle/>
          <a:p>
            <a:pPr marL="12700" marR="5080" indent="294640" algn="r">
              <a:lnSpc>
                <a:spcPts val="10320"/>
              </a:lnSpc>
              <a:spcBef>
                <a:spcPts val="244"/>
              </a:spcBef>
            </a:pPr>
            <a:r>
              <a:rPr sz="8600" spc="-2655" dirty="0">
                <a:latin typeface="FreeSerif"/>
                <a:cs typeface="FreeSerif"/>
              </a:rPr>
              <a:t>WH</a:t>
            </a:r>
            <a:r>
              <a:rPr sz="8600" spc="-3385" dirty="0">
                <a:latin typeface="FreeSerif"/>
                <a:cs typeface="FreeSerif"/>
              </a:rPr>
              <a:t>A</a:t>
            </a:r>
            <a:r>
              <a:rPr sz="8600" spc="-2655" dirty="0">
                <a:latin typeface="FreeSerif"/>
                <a:cs typeface="FreeSerif"/>
              </a:rPr>
              <a:t>T</a:t>
            </a:r>
            <a:r>
              <a:rPr sz="8600" spc="2150" dirty="0">
                <a:latin typeface="FreeSerif"/>
                <a:cs typeface="FreeSerif"/>
              </a:rPr>
              <a:t> </a:t>
            </a:r>
            <a:r>
              <a:rPr sz="8600" spc="-2250" dirty="0">
                <a:latin typeface="FreeSerif"/>
                <a:cs typeface="FreeSerif"/>
              </a:rPr>
              <a:t>NOSTR</a:t>
            </a:r>
            <a:r>
              <a:rPr sz="8600" spc="-1730" dirty="0">
                <a:latin typeface="FreeSerif"/>
                <a:cs typeface="FreeSerif"/>
              </a:rPr>
              <a:t> </a:t>
            </a:r>
            <a:r>
              <a:rPr sz="8750" i="1" spc="-1730" dirty="0">
                <a:latin typeface="FreeSans"/>
                <a:cs typeface="FreeSans"/>
              </a:rPr>
              <a:t>ISN’T</a:t>
            </a:r>
            <a:endParaRPr sz="8750" dirty="0">
              <a:latin typeface="FreeSans"/>
              <a:cs typeface="Free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9143981" y="5143489"/>
                </a:moveTo>
                <a:lnTo>
                  <a:pt x="0" y="5143489"/>
                </a:lnTo>
                <a:lnTo>
                  <a:pt x="0" y="0"/>
                </a:lnTo>
                <a:lnTo>
                  <a:pt x="9143981" y="0"/>
                </a:lnTo>
                <a:lnTo>
                  <a:pt x="9143981" y="514348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39103" y="502633"/>
            <a:ext cx="2172970" cy="2646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294640">
              <a:lnSpc>
                <a:spcPct val="100000"/>
              </a:lnSpc>
              <a:spcBef>
                <a:spcPts val="100"/>
              </a:spcBef>
            </a:pPr>
            <a:r>
              <a:rPr sz="8600" spc="-2655" dirty="0">
                <a:latin typeface="FreeSerif"/>
                <a:cs typeface="FreeSerif"/>
              </a:rPr>
              <a:t>WH</a:t>
            </a:r>
            <a:r>
              <a:rPr sz="8600" spc="-3385" dirty="0">
                <a:latin typeface="FreeSerif"/>
                <a:cs typeface="FreeSerif"/>
              </a:rPr>
              <a:t>A</a:t>
            </a:r>
            <a:r>
              <a:rPr sz="8600" spc="-2655" dirty="0">
                <a:latin typeface="FreeSerif"/>
                <a:cs typeface="FreeSerif"/>
              </a:rPr>
              <a:t>T</a:t>
            </a:r>
            <a:r>
              <a:rPr sz="8600" spc="2150" dirty="0">
                <a:latin typeface="FreeSerif"/>
                <a:cs typeface="FreeSerif"/>
              </a:rPr>
              <a:t> </a:t>
            </a:r>
            <a:r>
              <a:rPr sz="8600" spc="-2250" dirty="0">
                <a:latin typeface="FreeSerif"/>
                <a:cs typeface="FreeSerif"/>
              </a:rPr>
              <a:t>NOSTR</a:t>
            </a:r>
            <a:endParaRPr sz="8600">
              <a:latin typeface="FreeSerif"/>
              <a:cs typeface="FreeSerif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370230" y="3102277"/>
            <a:ext cx="641985" cy="136207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8750" i="1" spc="-1695" dirty="0">
                <a:solidFill>
                  <a:srgbClr val="DBD1B1"/>
                </a:solidFill>
                <a:latin typeface="FreeSans"/>
                <a:cs typeface="FreeSans"/>
              </a:rPr>
              <a:t>IS</a:t>
            </a:r>
            <a:endParaRPr sz="8750">
              <a:latin typeface="FreeSans"/>
              <a:cs typeface="FreeSan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111616" y="1354472"/>
            <a:ext cx="4213225" cy="677545"/>
          </a:xfrm>
          <a:prstGeom prst="rect">
            <a:avLst/>
          </a:prstGeom>
          <a:solidFill>
            <a:srgbClr val="674DA7"/>
          </a:solidFill>
        </p:spPr>
        <p:txBody>
          <a:bodyPr vert="horz" wrap="square" lIns="0" tIns="6921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545"/>
              </a:spcBef>
            </a:pPr>
            <a:r>
              <a:rPr sz="3200" b="1" spc="-10" dirty="0">
                <a:solidFill>
                  <a:srgbClr val="F6E9C4"/>
                </a:solidFill>
                <a:latin typeface="Arial"/>
                <a:cs typeface="Arial"/>
              </a:rPr>
              <a:t>Users</a:t>
            </a:r>
            <a:endParaRPr sz="32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111616" y="4026341"/>
            <a:ext cx="4213225" cy="677545"/>
          </a:xfrm>
          <a:prstGeom prst="rect">
            <a:avLst/>
          </a:prstGeom>
          <a:solidFill>
            <a:srgbClr val="674DA7"/>
          </a:solidFill>
        </p:spPr>
        <p:txBody>
          <a:bodyPr vert="horz" wrap="square" lIns="0" tIns="6921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545"/>
              </a:spcBef>
            </a:pPr>
            <a:r>
              <a:rPr sz="3200" b="1" spc="-10" dirty="0">
                <a:solidFill>
                  <a:srgbClr val="F6E9C4"/>
                </a:solidFill>
                <a:latin typeface="Arial"/>
                <a:cs typeface="Arial"/>
              </a:rPr>
              <a:t>Clients</a:t>
            </a:r>
            <a:endParaRPr sz="32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111616" y="3135718"/>
            <a:ext cx="4213225" cy="677545"/>
          </a:xfrm>
          <a:prstGeom prst="rect">
            <a:avLst/>
          </a:prstGeom>
          <a:solidFill>
            <a:srgbClr val="674DA7"/>
          </a:solidFill>
        </p:spPr>
        <p:txBody>
          <a:bodyPr vert="horz" wrap="square" lIns="0" tIns="6921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545"/>
              </a:spcBef>
            </a:pPr>
            <a:r>
              <a:rPr sz="3200" b="1" spc="-10" dirty="0">
                <a:solidFill>
                  <a:srgbClr val="F6E9C4"/>
                </a:solidFill>
                <a:latin typeface="Arial"/>
                <a:cs typeface="Arial"/>
              </a:rPr>
              <a:t>Relays</a:t>
            </a:r>
            <a:endParaRPr sz="32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111616" y="2245095"/>
            <a:ext cx="4213225" cy="677545"/>
          </a:xfrm>
          <a:prstGeom prst="rect">
            <a:avLst/>
          </a:prstGeom>
          <a:solidFill>
            <a:srgbClr val="674DA7"/>
          </a:solidFill>
        </p:spPr>
        <p:txBody>
          <a:bodyPr vert="horz" wrap="square" lIns="0" tIns="6921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545"/>
              </a:spcBef>
            </a:pPr>
            <a:r>
              <a:rPr sz="3200" b="1" spc="-10" dirty="0">
                <a:solidFill>
                  <a:srgbClr val="F6E9C4"/>
                </a:solidFill>
                <a:latin typeface="Arial"/>
                <a:cs typeface="Arial"/>
              </a:rPr>
              <a:t>Events</a:t>
            </a:r>
            <a:endParaRPr sz="32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4183187" y="521545"/>
            <a:ext cx="233679" cy="254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spc="-80" dirty="0">
                <a:solidFill>
                  <a:srgbClr val="F6E9C4"/>
                </a:solidFill>
                <a:latin typeface="Verdana"/>
                <a:cs typeface="Verdana"/>
              </a:rPr>
              <a:t>an</a:t>
            </a:r>
            <a:endParaRPr sz="1500">
              <a:latin typeface="Verdana"/>
              <a:cs typeface="Verdan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457080" y="529673"/>
            <a:ext cx="3470910" cy="243840"/>
          </a:xfrm>
          <a:prstGeom prst="rect">
            <a:avLst/>
          </a:prstGeom>
          <a:solidFill>
            <a:srgbClr val="0D1117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855"/>
              </a:lnSpc>
            </a:pPr>
            <a:r>
              <a:rPr sz="1600" spc="-95" dirty="0">
                <a:solidFill>
                  <a:srgbClr val="F6E9C4"/>
                </a:solidFill>
                <a:latin typeface="Verdana"/>
                <a:cs typeface="Verdana"/>
              </a:rPr>
              <a:t>open</a:t>
            </a:r>
            <a:r>
              <a:rPr sz="1600" spc="-85" dirty="0">
                <a:solidFill>
                  <a:srgbClr val="F6E9C4"/>
                </a:solidFill>
                <a:latin typeface="Verdana"/>
                <a:cs typeface="Verdana"/>
              </a:rPr>
              <a:t> </a:t>
            </a:r>
            <a:r>
              <a:rPr sz="1600" spc="-90" dirty="0">
                <a:solidFill>
                  <a:srgbClr val="F6E9C4"/>
                </a:solidFill>
                <a:latin typeface="Verdana"/>
                <a:cs typeface="Verdana"/>
              </a:rPr>
              <a:t>protocol</a:t>
            </a:r>
            <a:r>
              <a:rPr sz="1600" spc="-80" dirty="0">
                <a:solidFill>
                  <a:srgbClr val="F6E9C4"/>
                </a:solidFill>
                <a:latin typeface="Verdana"/>
                <a:cs typeface="Verdana"/>
              </a:rPr>
              <a:t> </a:t>
            </a:r>
            <a:r>
              <a:rPr sz="1600" spc="-105" dirty="0">
                <a:solidFill>
                  <a:srgbClr val="F6E9C4"/>
                </a:solidFill>
                <a:latin typeface="Verdana"/>
                <a:cs typeface="Verdana"/>
              </a:rPr>
              <a:t>for</a:t>
            </a:r>
            <a:r>
              <a:rPr sz="1600" spc="-85" dirty="0">
                <a:solidFill>
                  <a:srgbClr val="F6E9C4"/>
                </a:solidFill>
                <a:latin typeface="Verdana"/>
                <a:cs typeface="Verdana"/>
              </a:rPr>
              <a:t> </a:t>
            </a:r>
            <a:r>
              <a:rPr sz="1600" spc="-90" dirty="0">
                <a:solidFill>
                  <a:srgbClr val="F6E9C4"/>
                </a:solidFill>
                <a:latin typeface="Verdana"/>
                <a:cs typeface="Verdana"/>
              </a:rPr>
              <a:t>censorship-</a:t>
            </a:r>
            <a:r>
              <a:rPr sz="1600" spc="-85" dirty="0">
                <a:solidFill>
                  <a:srgbClr val="F6E9C4"/>
                </a:solidFill>
                <a:latin typeface="Verdana"/>
                <a:cs typeface="Verdana"/>
              </a:rPr>
              <a:t>resistant</a:t>
            </a:r>
            <a:endParaRPr sz="1600">
              <a:latin typeface="Verdana"/>
              <a:cs typeface="Verdan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195887" y="773513"/>
            <a:ext cx="4086225" cy="243840"/>
          </a:xfrm>
          <a:prstGeom prst="rect">
            <a:avLst/>
          </a:prstGeom>
          <a:solidFill>
            <a:srgbClr val="0D1117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855"/>
              </a:lnSpc>
            </a:pPr>
            <a:r>
              <a:rPr sz="1600" spc="-105" dirty="0">
                <a:solidFill>
                  <a:srgbClr val="F6E9C4"/>
                </a:solidFill>
                <a:latin typeface="Verdana"/>
                <a:cs typeface="Verdana"/>
              </a:rPr>
              <a:t>communication</a:t>
            </a:r>
            <a:r>
              <a:rPr sz="1600" spc="-80" dirty="0">
                <a:solidFill>
                  <a:srgbClr val="F6E9C4"/>
                </a:solidFill>
                <a:latin typeface="Verdana"/>
                <a:cs typeface="Verdana"/>
              </a:rPr>
              <a:t> </a:t>
            </a:r>
            <a:r>
              <a:rPr sz="1600" spc="-105" dirty="0">
                <a:solidFill>
                  <a:srgbClr val="F6E9C4"/>
                </a:solidFill>
                <a:latin typeface="Verdana"/>
                <a:cs typeface="Verdana"/>
              </a:rPr>
              <a:t>networks</a:t>
            </a:r>
            <a:r>
              <a:rPr sz="1600" spc="-80" dirty="0">
                <a:solidFill>
                  <a:srgbClr val="F6E9C4"/>
                </a:solidFill>
                <a:latin typeface="Verdana"/>
                <a:cs typeface="Verdana"/>
              </a:rPr>
              <a:t> </a:t>
            </a:r>
            <a:r>
              <a:rPr sz="1600" spc="-105" dirty="0">
                <a:solidFill>
                  <a:srgbClr val="F6E9C4"/>
                </a:solidFill>
                <a:latin typeface="Verdana"/>
                <a:cs typeface="Verdana"/>
              </a:rPr>
              <a:t>created</a:t>
            </a:r>
            <a:r>
              <a:rPr sz="1600" spc="-80" dirty="0">
                <a:solidFill>
                  <a:srgbClr val="F6E9C4"/>
                </a:solidFill>
                <a:latin typeface="Verdana"/>
                <a:cs typeface="Verdana"/>
              </a:rPr>
              <a:t> </a:t>
            </a:r>
            <a:r>
              <a:rPr sz="1600" spc="-114" dirty="0">
                <a:solidFill>
                  <a:srgbClr val="F6E9C4"/>
                </a:solidFill>
                <a:latin typeface="Verdana"/>
                <a:cs typeface="Verdana"/>
              </a:rPr>
              <a:t>by</a:t>
            </a:r>
            <a:r>
              <a:rPr sz="1600" spc="-75" dirty="0">
                <a:solidFill>
                  <a:srgbClr val="F6E9C4"/>
                </a:solidFill>
                <a:latin typeface="Verdana"/>
                <a:cs typeface="Verdana"/>
              </a:rPr>
              <a:t> </a:t>
            </a:r>
            <a:r>
              <a:rPr sz="1600" b="1" spc="-155" dirty="0">
                <a:solidFill>
                  <a:srgbClr val="F6E9C4"/>
                </a:solidFill>
                <a:latin typeface="Verdana"/>
                <a:cs typeface="Verdana"/>
                <a:hlinkClick r:id="rId2"/>
              </a:rPr>
              <a:t>@fiatjaf</a:t>
            </a:r>
            <a:endParaRPr sz="1600">
              <a:latin typeface="Verdana"/>
              <a:cs typeface="Verdana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3084593" y="1692946"/>
            <a:ext cx="1027430" cy="2672715"/>
          </a:xfrm>
          <a:custGeom>
            <a:avLst/>
            <a:gdLst/>
            <a:ahLst/>
            <a:cxnLst/>
            <a:rect l="l" t="t" r="r" b="b"/>
            <a:pathLst>
              <a:path w="1027429" h="2672715">
                <a:moveTo>
                  <a:pt x="0" y="858298"/>
                </a:moveTo>
                <a:lnTo>
                  <a:pt x="49676" y="855500"/>
                </a:lnTo>
                <a:lnTo>
                  <a:pt x="96158" y="847362"/>
                </a:lnTo>
                <a:lnTo>
                  <a:pt x="139674" y="834265"/>
                </a:lnTo>
                <a:lnTo>
                  <a:pt x="180451" y="816591"/>
                </a:lnTo>
                <a:lnTo>
                  <a:pt x="218718" y="794720"/>
                </a:lnTo>
                <a:lnTo>
                  <a:pt x="254702" y="769035"/>
                </a:lnTo>
                <a:lnTo>
                  <a:pt x="288633" y="739916"/>
                </a:lnTo>
                <a:lnTo>
                  <a:pt x="320737" y="707746"/>
                </a:lnTo>
                <a:lnTo>
                  <a:pt x="351244" y="672905"/>
                </a:lnTo>
                <a:lnTo>
                  <a:pt x="380380" y="635776"/>
                </a:lnTo>
                <a:lnTo>
                  <a:pt x="408375" y="596739"/>
                </a:lnTo>
                <a:lnTo>
                  <a:pt x="435456" y="556177"/>
                </a:lnTo>
                <a:lnTo>
                  <a:pt x="461852" y="514470"/>
                </a:lnTo>
                <a:lnTo>
                  <a:pt x="487790" y="472000"/>
                </a:lnTo>
                <a:lnTo>
                  <a:pt x="513498" y="429149"/>
                </a:lnTo>
                <a:lnTo>
                  <a:pt x="539211" y="386297"/>
                </a:lnTo>
                <a:lnTo>
                  <a:pt x="565150" y="343827"/>
                </a:lnTo>
                <a:lnTo>
                  <a:pt x="591545" y="302120"/>
                </a:lnTo>
                <a:lnTo>
                  <a:pt x="618623" y="261558"/>
                </a:lnTo>
                <a:lnTo>
                  <a:pt x="646613" y="222521"/>
                </a:lnTo>
                <a:lnTo>
                  <a:pt x="675743" y="185392"/>
                </a:lnTo>
                <a:lnTo>
                  <a:pt x="706242" y="150551"/>
                </a:lnTo>
                <a:lnTo>
                  <a:pt x="738338" y="118381"/>
                </a:lnTo>
                <a:lnTo>
                  <a:pt x="772259" y="89263"/>
                </a:lnTo>
                <a:lnTo>
                  <a:pt x="808233" y="63577"/>
                </a:lnTo>
                <a:lnTo>
                  <a:pt x="846489" y="41706"/>
                </a:lnTo>
                <a:lnTo>
                  <a:pt x="887255" y="24032"/>
                </a:lnTo>
                <a:lnTo>
                  <a:pt x="930760" y="10935"/>
                </a:lnTo>
                <a:lnTo>
                  <a:pt x="977231" y="2797"/>
                </a:lnTo>
                <a:lnTo>
                  <a:pt x="1026897" y="0"/>
                </a:lnTo>
              </a:path>
              <a:path w="1027429" h="2672715">
                <a:moveTo>
                  <a:pt x="0" y="858298"/>
                </a:moveTo>
                <a:lnTo>
                  <a:pt x="73302" y="858533"/>
                </a:lnTo>
                <a:lnTo>
                  <a:pt x="139674" y="859205"/>
                </a:lnTo>
                <a:lnTo>
                  <a:pt x="199884" y="860266"/>
                </a:lnTo>
                <a:lnTo>
                  <a:pt x="254702" y="861667"/>
                </a:lnTo>
                <a:lnTo>
                  <a:pt x="304899" y="863360"/>
                </a:lnTo>
                <a:lnTo>
                  <a:pt x="351244" y="865296"/>
                </a:lnTo>
                <a:lnTo>
                  <a:pt x="394506" y="867426"/>
                </a:lnTo>
                <a:lnTo>
                  <a:pt x="435456" y="869703"/>
                </a:lnTo>
                <a:lnTo>
                  <a:pt x="474864" y="872076"/>
                </a:lnTo>
                <a:lnTo>
                  <a:pt x="513498" y="874498"/>
                </a:lnTo>
                <a:lnTo>
                  <a:pt x="552138" y="876920"/>
                </a:lnTo>
                <a:lnTo>
                  <a:pt x="591545" y="879293"/>
                </a:lnTo>
                <a:lnTo>
                  <a:pt x="632490" y="881569"/>
                </a:lnTo>
                <a:lnTo>
                  <a:pt x="675743" y="883699"/>
                </a:lnTo>
                <a:lnTo>
                  <a:pt x="722076" y="885635"/>
                </a:lnTo>
                <a:lnTo>
                  <a:pt x="772259" y="887328"/>
                </a:lnTo>
                <a:lnTo>
                  <a:pt x="827062" y="888729"/>
                </a:lnTo>
                <a:lnTo>
                  <a:pt x="887255" y="889791"/>
                </a:lnTo>
                <a:lnTo>
                  <a:pt x="953610" y="890463"/>
                </a:lnTo>
                <a:lnTo>
                  <a:pt x="1026897" y="890698"/>
                </a:lnTo>
              </a:path>
              <a:path w="1027429" h="2672715">
                <a:moveTo>
                  <a:pt x="0" y="858298"/>
                </a:moveTo>
                <a:lnTo>
                  <a:pt x="49676" y="861306"/>
                </a:lnTo>
                <a:lnTo>
                  <a:pt x="96158" y="870059"/>
                </a:lnTo>
                <a:lnTo>
                  <a:pt x="139674" y="884145"/>
                </a:lnTo>
                <a:lnTo>
                  <a:pt x="180451" y="903154"/>
                </a:lnTo>
                <a:lnTo>
                  <a:pt x="218718" y="926675"/>
                </a:lnTo>
                <a:lnTo>
                  <a:pt x="254702" y="954300"/>
                </a:lnTo>
                <a:lnTo>
                  <a:pt x="288633" y="985617"/>
                </a:lnTo>
                <a:lnTo>
                  <a:pt x="320737" y="1020216"/>
                </a:lnTo>
                <a:lnTo>
                  <a:pt x="351244" y="1057687"/>
                </a:lnTo>
                <a:lnTo>
                  <a:pt x="380380" y="1097620"/>
                </a:lnTo>
                <a:lnTo>
                  <a:pt x="408375" y="1139603"/>
                </a:lnTo>
                <a:lnTo>
                  <a:pt x="435456" y="1183228"/>
                </a:lnTo>
                <a:lnTo>
                  <a:pt x="461852" y="1228084"/>
                </a:lnTo>
                <a:lnTo>
                  <a:pt x="487790" y="1273760"/>
                </a:lnTo>
                <a:lnTo>
                  <a:pt x="513498" y="1319847"/>
                </a:lnTo>
                <a:lnTo>
                  <a:pt x="539211" y="1365933"/>
                </a:lnTo>
                <a:lnTo>
                  <a:pt x="565150" y="1411610"/>
                </a:lnTo>
                <a:lnTo>
                  <a:pt x="591545" y="1456465"/>
                </a:lnTo>
                <a:lnTo>
                  <a:pt x="618623" y="1500090"/>
                </a:lnTo>
                <a:lnTo>
                  <a:pt x="646613" y="1542074"/>
                </a:lnTo>
                <a:lnTo>
                  <a:pt x="675743" y="1582007"/>
                </a:lnTo>
                <a:lnTo>
                  <a:pt x="706242" y="1619478"/>
                </a:lnTo>
                <a:lnTo>
                  <a:pt x="738338" y="1654077"/>
                </a:lnTo>
                <a:lnTo>
                  <a:pt x="772259" y="1685394"/>
                </a:lnTo>
                <a:lnTo>
                  <a:pt x="808233" y="1713018"/>
                </a:lnTo>
                <a:lnTo>
                  <a:pt x="846489" y="1736540"/>
                </a:lnTo>
                <a:lnTo>
                  <a:pt x="887255" y="1755549"/>
                </a:lnTo>
                <a:lnTo>
                  <a:pt x="930760" y="1769635"/>
                </a:lnTo>
                <a:lnTo>
                  <a:pt x="977231" y="1778387"/>
                </a:lnTo>
                <a:lnTo>
                  <a:pt x="1026897" y="1781396"/>
                </a:lnTo>
              </a:path>
              <a:path w="1027429" h="2672715">
                <a:moveTo>
                  <a:pt x="0" y="858298"/>
                </a:moveTo>
                <a:lnTo>
                  <a:pt x="61587" y="867482"/>
                </a:lnTo>
                <a:lnTo>
                  <a:pt x="118272" y="893986"/>
                </a:lnTo>
                <a:lnTo>
                  <a:pt x="170501" y="936234"/>
                </a:lnTo>
                <a:lnTo>
                  <a:pt x="218718" y="992653"/>
                </a:lnTo>
                <a:lnTo>
                  <a:pt x="241461" y="1025684"/>
                </a:lnTo>
                <a:lnTo>
                  <a:pt x="263368" y="1061668"/>
                </a:lnTo>
                <a:lnTo>
                  <a:pt x="284496" y="1100406"/>
                </a:lnTo>
                <a:lnTo>
                  <a:pt x="304899" y="1141703"/>
                </a:lnTo>
                <a:lnTo>
                  <a:pt x="324633" y="1185362"/>
                </a:lnTo>
                <a:lnTo>
                  <a:pt x="343754" y="1231186"/>
                </a:lnTo>
                <a:lnTo>
                  <a:pt x="362318" y="1278978"/>
                </a:lnTo>
                <a:lnTo>
                  <a:pt x="380380" y="1328541"/>
                </a:lnTo>
                <a:lnTo>
                  <a:pt x="397996" y="1379679"/>
                </a:lnTo>
                <a:lnTo>
                  <a:pt x="415222" y="1432194"/>
                </a:lnTo>
                <a:lnTo>
                  <a:pt x="432113" y="1485890"/>
                </a:lnTo>
                <a:lnTo>
                  <a:pt x="448725" y="1540571"/>
                </a:lnTo>
                <a:lnTo>
                  <a:pt x="465114" y="1596038"/>
                </a:lnTo>
                <a:lnTo>
                  <a:pt x="481336" y="1652096"/>
                </a:lnTo>
                <a:lnTo>
                  <a:pt x="497445" y="1708548"/>
                </a:lnTo>
                <a:lnTo>
                  <a:pt x="513498" y="1765196"/>
                </a:lnTo>
                <a:lnTo>
                  <a:pt x="529554" y="1821844"/>
                </a:lnTo>
                <a:lnTo>
                  <a:pt x="545665" y="1878296"/>
                </a:lnTo>
                <a:lnTo>
                  <a:pt x="561887" y="1934354"/>
                </a:lnTo>
                <a:lnTo>
                  <a:pt x="578276" y="1989821"/>
                </a:lnTo>
                <a:lnTo>
                  <a:pt x="594887" y="2044501"/>
                </a:lnTo>
                <a:lnTo>
                  <a:pt x="611777" y="2098198"/>
                </a:lnTo>
                <a:lnTo>
                  <a:pt x="629000" y="2150713"/>
                </a:lnTo>
                <a:lnTo>
                  <a:pt x="646613" y="2201851"/>
                </a:lnTo>
                <a:lnTo>
                  <a:pt x="664671" y="2251414"/>
                </a:lnTo>
                <a:lnTo>
                  <a:pt x="683231" y="2299206"/>
                </a:lnTo>
                <a:lnTo>
                  <a:pt x="702347" y="2345030"/>
                </a:lnTo>
                <a:lnTo>
                  <a:pt x="722076" y="2388688"/>
                </a:lnTo>
                <a:lnTo>
                  <a:pt x="742474" y="2429986"/>
                </a:lnTo>
                <a:lnTo>
                  <a:pt x="763595" y="2468724"/>
                </a:lnTo>
                <a:lnTo>
                  <a:pt x="785496" y="2504708"/>
                </a:lnTo>
                <a:lnTo>
                  <a:pt x="808233" y="2537739"/>
                </a:lnTo>
                <a:lnTo>
                  <a:pt x="856436" y="2594158"/>
                </a:lnTo>
                <a:lnTo>
                  <a:pt x="908651" y="2636406"/>
                </a:lnTo>
                <a:lnTo>
                  <a:pt x="965323" y="2662910"/>
                </a:lnTo>
                <a:lnTo>
                  <a:pt x="995469" y="2669765"/>
                </a:lnTo>
                <a:lnTo>
                  <a:pt x="1026897" y="2672094"/>
                </a:lnTo>
              </a:path>
            </a:pathLst>
          </a:custGeom>
          <a:ln w="19049">
            <a:solidFill>
              <a:srgbClr val="F6E9C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34399" y="194499"/>
            <a:ext cx="1901825" cy="615950"/>
          </a:xfrm>
          <a:prstGeom prst="rect">
            <a:avLst/>
          </a:prstGeom>
          <a:solidFill>
            <a:srgbClr val="674DA7"/>
          </a:solidFill>
        </p:spPr>
        <p:txBody>
          <a:bodyPr vert="horz" wrap="square" lIns="0" tIns="71120" rIns="0" bIns="0" rtlCol="0">
            <a:spAutoFit/>
          </a:bodyPr>
          <a:lstStyle/>
          <a:p>
            <a:pPr marL="337820">
              <a:lnSpc>
                <a:spcPct val="100000"/>
              </a:lnSpc>
              <a:spcBef>
                <a:spcPts val="560"/>
              </a:spcBef>
            </a:pPr>
            <a:r>
              <a:rPr sz="2800" b="1" spc="-10" dirty="0">
                <a:solidFill>
                  <a:srgbClr val="F6E9C4"/>
                </a:solidFill>
                <a:latin typeface="Arial"/>
                <a:cs typeface="Arial"/>
              </a:rPr>
              <a:t>USERS</a:t>
            </a:r>
            <a:endParaRPr sz="2800">
              <a:latin typeface="Arial"/>
              <a:cs typeface="Arial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83899" y="2450894"/>
            <a:ext cx="2311920" cy="2220470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367516" y="2111620"/>
            <a:ext cx="3164143" cy="3031868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6785460" y="3327008"/>
            <a:ext cx="2002789" cy="14478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0200"/>
              </a:lnSpc>
              <a:spcBef>
                <a:spcPts val="95"/>
              </a:spcBef>
            </a:pPr>
            <a:r>
              <a:rPr sz="2300" b="1" spc="-245" dirty="0">
                <a:solidFill>
                  <a:srgbClr val="1DB5B5"/>
                </a:solidFill>
                <a:latin typeface="Verdana"/>
                <a:cs typeface="Verdana"/>
              </a:rPr>
              <a:t>Private</a:t>
            </a:r>
            <a:r>
              <a:rPr sz="2300" b="1" spc="-90" dirty="0">
                <a:solidFill>
                  <a:srgbClr val="1DB5B5"/>
                </a:solidFill>
                <a:latin typeface="Verdana"/>
                <a:cs typeface="Verdana"/>
              </a:rPr>
              <a:t> </a:t>
            </a:r>
            <a:r>
              <a:rPr sz="2300" b="1" spc="-25" dirty="0">
                <a:solidFill>
                  <a:srgbClr val="1DB5B5"/>
                </a:solidFill>
                <a:latin typeface="Verdana"/>
                <a:cs typeface="Verdana"/>
              </a:rPr>
              <a:t>Key </a:t>
            </a:r>
            <a:r>
              <a:rPr sz="1900" i="1" spc="-155" dirty="0">
                <a:latin typeface="Verdana"/>
                <a:cs typeface="Verdana"/>
              </a:rPr>
              <a:t>For</a:t>
            </a:r>
            <a:r>
              <a:rPr sz="1900" i="1" spc="-125" dirty="0">
                <a:latin typeface="Verdana"/>
                <a:cs typeface="Verdana"/>
              </a:rPr>
              <a:t> </a:t>
            </a:r>
            <a:r>
              <a:rPr sz="1900" i="1" spc="-20" dirty="0">
                <a:latin typeface="Verdana"/>
                <a:cs typeface="Verdana"/>
              </a:rPr>
              <a:t>signing </a:t>
            </a:r>
            <a:r>
              <a:rPr sz="1900" i="1" spc="-150" dirty="0">
                <a:latin typeface="Verdana"/>
                <a:cs typeface="Verdana"/>
              </a:rPr>
              <a:t>messages</a:t>
            </a:r>
            <a:r>
              <a:rPr sz="1900" i="1" spc="-125" dirty="0">
                <a:latin typeface="Verdana"/>
                <a:cs typeface="Verdana"/>
              </a:rPr>
              <a:t> </a:t>
            </a:r>
            <a:r>
              <a:rPr sz="1900" i="1" spc="-170" dirty="0">
                <a:latin typeface="Verdana"/>
                <a:cs typeface="Verdana"/>
              </a:rPr>
              <a:t>to</a:t>
            </a:r>
            <a:r>
              <a:rPr sz="1900" i="1" spc="-120" dirty="0">
                <a:latin typeface="Verdana"/>
                <a:cs typeface="Verdana"/>
              </a:rPr>
              <a:t> </a:t>
            </a:r>
            <a:r>
              <a:rPr sz="1900" i="1" spc="-155" dirty="0">
                <a:latin typeface="Verdana"/>
                <a:cs typeface="Verdana"/>
              </a:rPr>
              <a:t>prove </a:t>
            </a:r>
            <a:r>
              <a:rPr sz="1900" i="1" spc="-110" dirty="0">
                <a:latin typeface="Verdana"/>
                <a:cs typeface="Verdana"/>
              </a:rPr>
              <a:t>authenticity.</a:t>
            </a:r>
            <a:endParaRPr sz="19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300" b="1" i="1" spc="-210" dirty="0">
                <a:latin typeface="Verdana"/>
                <a:cs typeface="Verdana"/>
              </a:rPr>
              <a:t>*DO</a:t>
            </a:r>
            <a:r>
              <a:rPr sz="1300" b="1" i="1" spc="-90" dirty="0">
                <a:latin typeface="Verdana"/>
                <a:cs typeface="Verdana"/>
              </a:rPr>
              <a:t> </a:t>
            </a:r>
            <a:r>
              <a:rPr sz="1300" b="1" i="1" spc="-135" dirty="0">
                <a:latin typeface="Verdana"/>
                <a:cs typeface="Verdana"/>
              </a:rPr>
              <a:t>NOT</a:t>
            </a:r>
            <a:r>
              <a:rPr sz="1300" b="1" i="1" spc="-90" dirty="0">
                <a:latin typeface="Verdana"/>
                <a:cs typeface="Verdana"/>
              </a:rPr>
              <a:t> </a:t>
            </a:r>
            <a:r>
              <a:rPr sz="1300" b="1" i="1" spc="-10" dirty="0">
                <a:latin typeface="Verdana"/>
                <a:cs typeface="Verdana"/>
              </a:rPr>
              <a:t>SHARE</a:t>
            </a:r>
            <a:endParaRPr sz="13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327978" y="2512232"/>
            <a:ext cx="1789430" cy="12471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indent="298450" algn="r">
              <a:lnSpc>
                <a:spcPct val="100200"/>
              </a:lnSpc>
              <a:spcBef>
                <a:spcPts val="95"/>
              </a:spcBef>
            </a:pPr>
            <a:r>
              <a:rPr sz="2300" b="1" spc="-200" dirty="0">
                <a:solidFill>
                  <a:srgbClr val="FF7500"/>
                </a:solidFill>
                <a:latin typeface="Verdana"/>
                <a:cs typeface="Verdana"/>
              </a:rPr>
              <a:t>Public</a:t>
            </a:r>
            <a:r>
              <a:rPr sz="2300" b="1" spc="-114" dirty="0">
                <a:solidFill>
                  <a:srgbClr val="FF7500"/>
                </a:solidFill>
                <a:latin typeface="Verdana"/>
                <a:cs typeface="Verdana"/>
              </a:rPr>
              <a:t> </a:t>
            </a:r>
            <a:r>
              <a:rPr sz="2300" b="1" spc="-215" dirty="0">
                <a:solidFill>
                  <a:srgbClr val="FF7500"/>
                </a:solidFill>
                <a:latin typeface="Verdana"/>
                <a:cs typeface="Verdana"/>
              </a:rPr>
              <a:t>Key </a:t>
            </a:r>
            <a:r>
              <a:rPr sz="1900" i="1" spc="-165" dirty="0">
                <a:latin typeface="Verdana"/>
                <a:cs typeface="Verdana"/>
              </a:rPr>
              <a:t>Like</a:t>
            </a:r>
            <a:r>
              <a:rPr sz="1900" i="1" spc="-135" dirty="0">
                <a:latin typeface="Verdana"/>
                <a:cs typeface="Verdana"/>
              </a:rPr>
              <a:t> </a:t>
            </a:r>
            <a:r>
              <a:rPr sz="1900" i="1" spc="-165" dirty="0">
                <a:latin typeface="Verdana"/>
                <a:cs typeface="Verdana"/>
              </a:rPr>
              <a:t>a</a:t>
            </a:r>
            <a:r>
              <a:rPr sz="1900" i="1" spc="-135" dirty="0">
                <a:latin typeface="Verdana"/>
                <a:cs typeface="Verdana"/>
              </a:rPr>
              <a:t> </a:t>
            </a:r>
            <a:r>
              <a:rPr sz="1900" i="1" spc="-175" dirty="0">
                <a:latin typeface="Verdana"/>
                <a:cs typeface="Verdana"/>
              </a:rPr>
              <a:t>username, </a:t>
            </a:r>
            <a:r>
              <a:rPr sz="1900" i="1" spc="-140" dirty="0">
                <a:latin typeface="Verdana"/>
                <a:cs typeface="Verdana"/>
              </a:rPr>
              <a:t>it’s</a:t>
            </a:r>
            <a:r>
              <a:rPr sz="1900" i="1" spc="-125" dirty="0">
                <a:latin typeface="Verdana"/>
                <a:cs typeface="Verdana"/>
              </a:rPr>
              <a:t> </a:t>
            </a:r>
            <a:r>
              <a:rPr sz="1900" i="1" spc="-155" dirty="0">
                <a:latin typeface="Verdana"/>
                <a:cs typeface="Verdana"/>
              </a:rPr>
              <a:t>how</a:t>
            </a:r>
            <a:r>
              <a:rPr sz="1900" i="1" spc="-125" dirty="0">
                <a:latin typeface="Verdana"/>
                <a:cs typeface="Verdana"/>
              </a:rPr>
              <a:t> </a:t>
            </a:r>
            <a:r>
              <a:rPr sz="1900" i="1" spc="-10" dirty="0">
                <a:latin typeface="Verdana"/>
                <a:cs typeface="Verdana"/>
              </a:rPr>
              <a:t>others </a:t>
            </a:r>
            <a:r>
              <a:rPr sz="1900" i="1" spc="-114" dirty="0">
                <a:latin typeface="Verdana"/>
                <a:cs typeface="Verdana"/>
              </a:rPr>
              <a:t>can</a:t>
            </a:r>
            <a:r>
              <a:rPr sz="1900" i="1" spc="-145" dirty="0">
                <a:latin typeface="Verdana"/>
                <a:cs typeface="Verdana"/>
              </a:rPr>
              <a:t> </a:t>
            </a:r>
            <a:r>
              <a:rPr sz="1900" i="1" spc="-165" dirty="0">
                <a:latin typeface="Verdana"/>
                <a:cs typeface="Verdana"/>
              </a:rPr>
              <a:t>find</a:t>
            </a:r>
            <a:r>
              <a:rPr sz="1900" i="1" spc="-145" dirty="0">
                <a:latin typeface="Verdana"/>
                <a:cs typeface="Verdana"/>
              </a:rPr>
              <a:t> </a:t>
            </a:r>
            <a:r>
              <a:rPr sz="1900" i="1" spc="-20" dirty="0">
                <a:latin typeface="Verdana"/>
                <a:cs typeface="Verdana"/>
              </a:rPr>
              <a:t>you.</a:t>
            </a:r>
            <a:endParaRPr sz="19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34399" y="951948"/>
            <a:ext cx="8301990" cy="975360"/>
          </a:xfrm>
          <a:prstGeom prst="rect">
            <a:avLst/>
          </a:prstGeom>
          <a:solidFill>
            <a:srgbClr val="D8D1E8"/>
          </a:solidFill>
        </p:spPr>
        <p:txBody>
          <a:bodyPr vert="horz" wrap="square" lIns="0" tIns="76200" rIns="0" bIns="0" rtlCol="0">
            <a:spAutoFit/>
          </a:bodyPr>
          <a:lstStyle/>
          <a:p>
            <a:pPr marL="85090">
              <a:lnSpc>
                <a:spcPct val="100000"/>
              </a:lnSpc>
              <a:spcBef>
                <a:spcPts val="600"/>
              </a:spcBef>
            </a:pPr>
            <a:r>
              <a:rPr sz="1800" spc="-95" dirty="0">
                <a:solidFill>
                  <a:srgbClr val="424242"/>
                </a:solidFill>
                <a:latin typeface="Verdana"/>
                <a:cs typeface="Verdana"/>
              </a:rPr>
              <a:t>Like</a:t>
            </a:r>
            <a:r>
              <a:rPr sz="1800" spc="-120" dirty="0">
                <a:solidFill>
                  <a:srgbClr val="424242"/>
                </a:solidFill>
                <a:latin typeface="Verdana"/>
                <a:cs typeface="Verdana"/>
              </a:rPr>
              <a:t> </a:t>
            </a:r>
            <a:r>
              <a:rPr sz="1800" spc="-140" dirty="0">
                <a:solidFill>
                  <a:srgbClr val="424242"/>
                </a:solidFill>
                <a:latin typeface="Verdana"/>
                <a:cs typeface="Verdana"/>
              </a:rPr>
              <a:t>the</a:t>
            </a:r>
            <a:r>
              <a:rPr sz="1800" spc="-114" dirty="0">
                <a:solidFill>
                  <a:srgbClr val="424242"/>
                </a:solidFill>
                <a:latin typeface="Verdana"/>
                <a:cs typeface="Verdana"/>
              </a:rPr>
              <a:t> </a:t>
            </a:r>
            <a:r>
              <a:rPr sz="1800" spc="-95" dirty="0">
                <a:solidFill>
                  <a:srgbClr val="424242"/>
                </a:solidFill>
                <a:latin typeface="Verdana"/>
                <a:cs typeface="Verdana"/>
              </a:rPr>
              <a:t>bitcoin</a:t>
            </a:r>
            <a:r>
              <a:rPr sz="1800" spc="-114" dirty="0">
                <a:solidFill>
                  <a:srgbClr val="424242"/>
                </a:solidFill>
                <a:latin typeface="Verdana"/>
                <a:cs typeface="Verdana"/>
              </a:rPr>
              <a:t> </a:t>
            </a:r>
            <a:r>
              <a:rPr sz="1800" spc="-100" dirty="0">
                <a:solidFill>
                  <a:srgbClr val="424242"/>
                </a:solidFill>
                <a:latin typeface="Verdana"/>
                <a:cs typeface="Verdana"/>
              </a:rPr>
              <a:t>protocol,</a:t>
            </a:r>
            <a:r>
              <a:rPr sz="1800" spc="-125" dirty="0">
                <a:solidFill>
                  <a:srgbClr val="424242"/>
                </a:solidFill>
                <a:latin typeface="Verdana"/>
                <a:cs typeface="Verdana"/>
              </a:rPr>
              <a:t> </a:t>
            </a:r>
            <a:r>
              <a:rPr sz="1800" spc="-114" dirty="0">
                <a:solidFill>
                  <a:srgbClr val="424242"/>
                </a:solidFill>
                <a:latin typeface="Verdana"/>
                <a:cs typeface="Verdana"/>
              </a:rPr>
              <a:t>nostr </a:t>
            </a:r>
            <a:r>
              <a:rPr sz="1800" spc="-80" dirty="0">
                <a:solidFill>
                  <a:srgbClr val="424242"/>
                </a:solidFill>
                <a:latin typeface="Verdana"/>
                <a:cs typeface="Verdana"/>
              </a:rPr>
              <a:t>is</a:t>
            </a:r>
            <a:r>
              <a:rPr sz="1800" spc="-95" dirty="0">
                <a:solidFill>
                  <a:srgbClr val="424242"/>
                </a:solidFill>
                <a:latin typeface="Verdana"/>
                <a:cs typeface="Verdana"/>
              </a:rPr>
              <a:t> </a:t>
            </a:r>
            <a:r>
              <a:rPr sz="1800" b="1" spc="-95" dirty="0">
                <a:solidFill>
                  <a:srgbClr val="424242"/>
                </a:solidFill>
                <a:latin typeface="Verdana"/>
                <a:cs typeface="Verdana"/>
              </a:rPr>
              <a:t>permissionless</a:t>
            </a:r>
            <a:r>
              <a:rPr sz="1800" spc="-95" dirty="0">
                <a:solidFill>
                  <a:srgbClr val="424242"/>
                </a:solidFill>
                <a:latin typeface="Verdana"/>
                <a:cs typeface="Verdana"/>
              </a:rPr>
              <a:t>.</a:t>
            </a:r>
            <a:endParaRPr sz="1800">
              <a:latin typeface="Verdana"/>
              <a:cs typeface="Verdana"/>
            </a:endParaRPr>
          </a:p>
          <a:p>
            <a:pPr marL="85090">
              <a:lnSpc>
                <a:spcPct val="100000"/>
              </a:lnSpc>
              <a:spcBef>
                <a:spcPts val="1845"/>
              </a:spcBef>
            </a:pPr>
            <a:r>
              <a:rPr sz="1800" spc="-165" dirty="0">
                <a:solidFill>
                  <a:srgbClr val="424242"/>
                </a:solidFill>
                <a:latin typeface="Verdana"/>
                <a:cs typeface="Verdana"/>
              </a:rPr>
              <a:t>To</a:t>
            </a:r>
            <a:r>
              <a:rPr sz="1800" spc="-125" dirty="0">
                <a:solidFill>
                  <a:srgbClr val="424242"/>
                </a:solidFill>
                <a:latin typeface="Verdana"/>
                <a:cs typeface="Verdana"/>
              </a:rPr>
              <a:t> </a:t>
            </a:r>
            <a:r>
              <a:rPr sz="1800" spc="-105" dirty="0">
                <a:solidFill>
                  <a:srgbClr val="424242"/>
                </a:solidFill>
                <a:latin typeface="Verdana"/>
                <a:cs typeface="Verdana"/>
              </a:rPr>
              <a:t>use</a:t>
            </a:r>
            <a:r>
              <a:rPr sz="1800" spc="-120" dirty="0">
                <a:solidFill>
                  <a:srgbClr val="424242"/>
                </a:solidFill>
                <a:latin typeface="Verdana"/>
                <a:cs typeface="Verdana"/>
              </a:rPr>
              <a:t> </a:t>
            </a:r>
            <a:r>
              <a:rPr sz="1800" spc="-140" dirty="0">
                <a:solidFill>
                  <a:srgbClr val="424242"/>
                </a:solidFill>
                <a:latin typeface="Verdana"/>
                <a:cs typeface="Verdana"/>
              </a:rPr>
              <a:t>the</a:t>
            </a:r>
            <a:r>
              <a:rPr sz="1800" spc="-120" dirty="0">
                <a:solidFill>
                  <a:srgbClr val="424242"/>
                </a:solidFill>
                <a:latin typeface="Verdana"/>
                <a:cs typeface="Verdana"/>
              </a:rPr>
              <a:t> </a:t>
            </a:r>
            <a:r>
              <a:rPr sz="1800" spc="-90" dirty="0">
                <a:solidFill>
                  <a:srgbClr val="424242"/>
                </a:solidFill>
                <a:latin typeface="Verdana"/>
                <a:cs typeface="Verdana"/>
              </a:rPr>
              <a:t>protocol</a:t>
            </a:r>
            <a:r>
              <a:rPr sz="1800" spc="-120" dirty="0">
                <a:solidFill>
                  <a:srgbClr val="424242"/>
                </a:solidFill>
                <a:latin typeface="Verdana"/>
                <a:cs typeface="Verdana"/>
              </a:rPr>
              <a:t> </a:t>
            </a:r>
            <a:r>
              <a:rPr sz="1800" spc="-125" dirty="0">
                <a:solidFill>
                  <a:srgbClr val="424242"/>
                </a:solidFill>
                <a:latin typeface="Verdana"/>
                <a:cs typeface="Verdana"/>
              </a:rPr>
              <a:t>a</a:t>
            </a:r>
            <a:r>
              <a:rPr sz="1800" spc="-120" dirty="0">
                <a:solidFill>
                  <a:srgbClr val="424242"/>
                </a:solidFill>
                <a:latin typeface="Verdana"/>
                <a:cs typeface="Verdana"/>
              </a:rPr>
              <a:t> user </a:t>
            </a:r>
            <a:r>
              <a:rPr sz="1800" spc="-130" dirty="0">
                <a:solidFill>
                  <a:srgbClr val="424242"/>
                </a:solidFill>
                <a:latin typeface="Verdana"/>
                <a:cs typeface="Verdana"/>
              </a:rPr>
              <a:t>generates</a:t>
            </a:r>
            <a:r>
              <a:rPr sz="1800" spc="-120" dirty="0">
                <a:solidFill>
                  <a:srgbClr val="424242"/>
                </a:solidFill>
                <a:latin typeface="Verdana"/>
                <a:cs typeface="Verdana"/>
              </a:rPr>
              <a:t> </a:t>
            </a:r>
            <a:r>
              <a:rPr sz="1800" spc="-125" dirty="0">
                <a:solidFill>
                  <a:srgbClr val="424242"/>
                </a:solidFill>
                <a:latin typeface="Verdana"/>
                <a:cs typeface="Verdana"/>
              </a:rPr>
              <a:t>a</a:t>
            </a:r>
            <a:r>
              <a:rPr sz="1800" spc="-120" dirty="0">
                <a:solidFill>
                  <a:srgbClr val="424242"/>
                </a:solidFill>
                <a:latin typeface="Verdana"/>
                <a:cs typeface="Verdana"/>
              </a:rPr>
              <a:t> </a:t>
            </a:r>
            <a:r>
              <a:rPr sz="1800" spc="-150" dirty="0">
                <a:solidFill>
                  <a:srgbClr val="424242"/>
                </a:solidFill>
                <a:latin typeface="Verdana"/>
                <a:cs typeface="Verdana"/>
              </a:rPr>
              <a:t>key</a:t>
            </a:r>
            <a:r>
              <a:rPr sz="1800" spc="-125" dirty="0">
                <a:solidFill>
                  <a:srgbClr val="424242"/>
                </a:solidFill>
                <a:latin typeface="Verdana"/>
                <a:cs typeface="Verdana"/>
              </a:rPr>
              <a:t> </a:t>
            </a:r>
            <a:r>
              <a:rPr sz="1800" spc="-160" dirty="0">
                <a:solidFill>
                  <a:srgbClr val="424242"/>
                </a:solidFill>
                <a:latin typeface="Verdana"/>
                <a:cs typeface="Verdana"/>
              </a:rPr>
              <a:t>pair:</a:t>
            </a:r>
            <a:r>
              <a:rPr sz="1800" spc="-125" dirty="0">
                <a:solidFill>
                  <a:srgbClr val="424242"/>
                </a:solidFill>
                <a:latin typeface="Verdana"/>
                <a:cs typeface="Verdana"/>
              </a:rPr>
              <a:t> a</a:t>
            </a:r>
            <a:r>
              <a:rPr sz="1800" spc="-90" dirty="0">
                <a:solidFill>
                  <a:srgbClr val="424242"/>
                </a:solidFill>
                <a:latin typeface="Verdana"/>
                <a:cs typeface="Verdana"/>
              </a:rPr>
              <a:t> </a:t>
            </a:r>
            <a:r>
              <a:rPr sz="1800" b="1" spc="-160" dirty="0">
                <a:solidFill>
                  <a:srgbClr val="424242"/>
                </a:solidFill>
                <a:latin typeface="Verdana"/>
                <a:cs typeface="Verdana"/>
              </a:rPr>
              <a:t>public</a:t>
            </a:r>
            <a:r>
              <a:rPr sz="1800" b="1" spc="-105" dirty="0">
                <a:solidFill>
                  <a:srgbClr val="424242"/>
                </a:solidFill>
                <a:latin typeface="Verdana"/>
                <a:cs typeface="Verdana"/>
              </a:rPr>
              <a:t> </a:t>
            </a:r>
            <a:r>
              <a:rPr sz="1800" b="1" spc="-220" dirty="0">
                <a:solidFill>
                  <a:srgbClr val="424242"/>
                </a:solidFill>
                <a:latin typeface="Verdana"/>
                <a:cs typeface="Verdana"/>
              </a:rPr>
              <a:t>key</a:t>
            </a:r>
            <a:r>
              <a:rPr sz="1800" b="1" spc="-100" dirty="0">
                <a:solidFill>
                  <a:srgbClr val="424242"/>
                </a:solidFill>
                <a:latin typeface="Verdana"/>
                <a:cs typeface="Verdana"/>
              </a:rPr>
              <a:t> </a:t>
            </a:r>
            <a:r>
              <a:rPr sz="1800" spc="-114" dirty="0">
                <a:solidFill>
                  <a:srgbClr val="424242"/>
                </a:solidFill>
                <a:latin typeface="Verdana"/>
                <a:cs typeface="Verdana"/>
              </a:rPr>
              <a:t>and</a:t>
            </a:r>
            <a:r>
              <a:rPr sz="1800" spc="-125" dirty="0">
                <a:solidFill>
                  <a:srgbClr val="424242"/>
                </a:solidFill>
                <a:latin typeface="Verdana"/>
                <a:cs typeface="Verdana"/>
              </a:rPr>
              <a:t> a</a:t>
            </a:r>
            <a:r>
              <a:rPr sz="1800" spc="-114" dirty="0">
                <a:solidFill>
                  <a:srgbClr val="424242"/>
                </a:solidFill>
                <a:latin typeface="Verdana"/>
                <a:cs typeface="Verdana"/>
              </a:rPr>
              <a:t> </a:t>
            </a:r>
            <a:r>
              <a:rPr sz="1800" b="1" spc="-195" dirty="0">
                <a:solidFill>
                  <a:srgbClr val="424242"/>
                </a:solidFill>
                <a:latin typeface="Verdana"/>
                <a:cs typeface="Verdana"/>
              </a:rPr>
              <a:t>private</a:t>
            </a:r>
            <a:r>
              <a:rPr sz="1800" b="1" spc="-105" dirty="0">
                <a:solidFill>
                  <a:srgbClr val="424242"/>
                </a:solidFill>
                <a:latin typeface="Verdana"/>
                <a:cs typeface="Verdana"/>
              </a:rPr>
              <a:t> </a:t>
            </a:r>
            <a:r>
              <a:rPr sz="1800" b="1" spc="-25" dirty="0">
                <a:solidFill>
                  <a:srgbClr val="424242"/>
                </a:solidFill>
                <a:latin typeface="Verdana"/>
                <a:cs typeface="Verdana"/>
              </a:rPr>
              <a:t>key</a:t>
            </a:r>
            <a:endParaRPr sz="18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619145" y="224835"/>
            <a:ext cx="7461250" cy="4641215"/>
            <a:chOff x="619145" y="224835"/>
            <a:chExt cx="7461250" cy="464121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19145" y="224835"/>
              <a:ext cx="7460849" cy="4640699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37172" y="392799"/>
              <a:ext cx="2520544" cy="1849146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1332409" y="388036"/>
              <a:ext cx="2530475" cy="1859280"/>
            </a:xfrm>
            <a:custGeom>
              <a:avLst/>
              <a:gdLst/>
              <a:ahLst/>
              <a:cxnLst/>
              <a:rect l="l" t="t" r="r" b="b"/>
              <a:pathLst>
                <a:path w="2530475" h="1859280">
                  <a:moveTo>
                    <a:pt x="0" y="0"/>
                  </a:moveTo>
                  <a:lnTo>
                    <a:pt x="2530057" y="0"/>
                  </a:lnTo>
                  <a:lnTo>
                    <a:pt x="2530057" y="1858671"/>
                  </a:lnTo>
                  <a:lnTo>
                    <a:pt x="0" y="1858671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8710321" y="1238891"/>
            <a:ext cx="249554" cy="2459990"/>
          </a:xfrm>
          <a:prstGeom prst="rect">
            <a:avLst/>
          </a:prstGeom>
        </p:spPr>
        <p:txBody>
          <a:bodyPr vert="vert270" wrap="square" lIns="0" tIns="76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1400" i="1" spc="-105" dirty="0">
                <a:solidFill>
                  <a:srgbClr val="666666"/>
                </a:solidFill>
                <a:latin typeface="Verdana"/>
                <a:cs typeface="Verdana"/>
              </a:rPr>
              <a:t>nostr.io</a:t>
            </a:r>
            <a:r>
              <a:rPr sz="1400" i="1" spc="-70" dirty="0">
                <a:solidFill>
                  <a:srgbClr val="666666"/>
                </a:solidFill>
                <a:latin typeface="Verdana"/>
                <a:cs typeface="Verdana"/>
              </a:rPr>
              <a:t> </a:t>
            </a:r>
            <a:r>
              <a:rPr sz="1400" i="1" spc="-135" dirty="0">
                <a:solidFill>
                  <a:srgbClr val="666666"/>
                </a:solidFill>
                <a:latin typeface="Verdana"/>
                <a:cs typeface="Verdana"/>
              </a:rPr>
              <a:t>(snapshot:</a:t>
            </a:r>
            <a:r>
              <a:rPr sz="1400" i="1" spc="-75" dirty="0">
                <a:solidFill>
                  <a:srgbClr val="666666"/>
                </a:solidFill>
                <a:latin typeface="Verdana"/>
                <a:cs typeface="Verdana"/>
              </a:rPr>
              <a:t> </a:t>
            </a:r>
            <a:r>
              <a:rPr sz="1400" i="1" spc="-125" dirty="0">
                <a:solidFill>
                  <a:srgbClr val="666666"/>
                </a:solidFill>
                <a:latin typeface="Verdana"/>
                <a:cs typeface="Verdana"/>
              </a:rPr>
              <a:t>7</a:t>
            </a:r>
            <a:r>
              <a:rPr sz="1400" i="1" spc="-70" dirty="0">
                <a:solidFill>
                  <a:srgbClr val="666666"/>
                </a:solidFill>
                <a:latin typeface="Verdana"/>
                <a:cs typeface="Verdana"/>
              </a:rPr>
              <a:t> </a:t>
            </a:r>
            <a:r>
              <a:rPr sz="1400" i="1" spc="-75" dirty="0">
                <a:solidFill>
                  <a:srgbClr val="666666"/>
                </a:solidFill>
                <a:latin typeface="Verdana"/>
                <a:cs typeface="Verdana"/>
              </a:rPr>
              <a:t>Feb </a:t>
            </a:r>
            <a:r>
              <a:rPr sz="1400" i="1" spc="-100" dirty="0">
                <a:solidFill>
                  <a:srgbClr val="666666"/>
                </a:solidFill>
                <a:latin typeface="Verdana"/>
                <a:cs typeface="Verdana"/>
              </a:rPr>
              <a:t>2023)</a:t>
            </a:r>
            <a:endParaRPr sz="14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41899" y="2084470"/>
            <a:ext cx="8860790" cy="2900680"/>
          </a:xfrm>
          <a:custGeom>
            <a:avLst/>
            <a:gdLst/>
            <a:ahLst/>
            <a:cxnLst/>
            <a:rect l="l" t="t" r="r" b="b"/>
            <a:pathLst>
              <a:path w="8860790" h="2900679">
                <a:moveTo>
                  <a:pt x="0" y="0"/>
                </a:moveTo>
                <a:lnTo>
                  <a:pt x="8860182" y="0"/>
                </a:lnTo>
                <a:lnTo>
                  <a:pt x="8860182" y="2900394"/>
                </a:lnTo>
                <a:lnTo>
                  <a:pt x="0" y="2900394"/>
                </a:lnTo>
                <a:lnTo>
                  <a:pt x="0" y="0"/>
                </a:lnTo>
                <a:close/>
              </a:path>
            </a:pathLst>
          </a:custGeom>
          <a:ln w="952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1099" y="1176497"/>
            <a:ext cx="3822342" cy="763145"/>
          </a:xfrm>
          <a:prstGeom prst="rect">
            <a:avLst/>
          </a:prstGeom>
        </p:spPr>
      </p:pic>
      <p:grpSp>
        <p:nvGrpSpPr>
          <p:cNvPr id="4" name="object 4"/>
          <p:cNvGrpSpPr/>
          <p:nvPr/>
        </p:nvGrpSpPr>
        <p:grpSpPr>
          <a:xfrm>
            <a:off x="149199" y="2119270"/>
            <a:ext cx="8787765" cy="2816225"/>
            <a:chOff x="149199" y="2119270"/>
            <a:chExt cx="8787765" cy="2816225"/>
          </a:xfrm>
        </p:grpSpPr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485240" y="2119270"/>
              <a:ext cx="4451591" cy="2467095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49199" y="2162770"/>
              <a:ext cx="4300441" cy="2772169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4625840" y="2708494"/>
              <a:ext cx="4199255" cy="501015"/>
            </a:xfrm>
            <a:custGeom>
              <a:avLst/>
              <a:gdLst/>
              <a:ahLst/>
              <a:cxnLst/>
              <a:rect l="l" t="t" r="r" b="b"/>
              <a:pathLst>
                <a:path w="4199255" h="501014">
                  <a:moveTo>
                    <a:pt x="4199091" y="500698"/>
                  </a:moveTo>
                  <a:lnTo>
                    <a:pt x="0" y="500698"/>
                  </a:lnTo>
                  <a:lnTo>
                    <a:pt x="0" y="0"/>
                  </a:lnTo>
                  <a:lnTo>
                    <a:pt x="4199091" y="0"/>
                  </a:lnTo>
                  <a:lnTo>
                    <a:pt x="4199091" y="500698"/>
                  </a:lnTo>
                  <a:close/>
                </a:path>
              </a:pathLst>
            </a:custGeom>
            <a:solidFill>
              <a:srgbClr val="FFFF00">
                <a:alpha val="4285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4625840" y="2708494"/>
              <a:ext cx="4199255" cy="501015"/>
            </a:xfrm>
            <a:custGeom>
              <a:avLst/>
              <a:gdLst/>
              <a:ahLst/>
              <a:cxnLst/>
              <a:rect l="l" t="t" r="r" b="b"/>
              <a:pathLst>
                <a:path w="4199255" h="501014">
                  <a:moveTo>
                    <a:pt x="0" y="0"/>
                  </a:moveTo>
                  <a:lnTo>
                    <a:pt x="4199091" y="0"/>
                  </a:lnTo>
                  <a:lnTo>
                    <a:pt x="4199091" y="500698"/>
                  </a:lnTo>
                  <a:lnTo>
                    <a:pt x="0" y="500698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250549" y="3902117"/>
              <a:ext cx="4199255" cy="501015"/>
            </a:xfrm>
            <a:custGeom>
              <a:avLst/>
              <a:gdLst/>
              <a:ahLst/>
              <a:cxnLst/>
              <a:rect l="l" t="t" r="r" b="b"/>
              <a:pathLst>
                <a:path w="4199255" h="501014">
                  <a:moveTo>
                    <a:pt x="4199091" y="500698"/>
                  </a:moveTo>
                  <a:lnTo>
                    <a:pt x="0" y="500698"/>
                  </a:lnTo>
                  <a:lnTo>
                    <a:pt x="0" y="0"/>
                  </a:lnTo>
                  <a:lnTo>
                    <a:pt x="4199091" y="0"/>
                  </a:lnTo>
                  <a:lnTo>
                    <a:pt x="4199091" y="500698"/>
                  </a:lnTo>
                  <a:close/>
                </a:path>
              </a:pathLst>
            </a:custGeom>
            <a:solidFill>
              <a:srgbClr val="FFFF00">
                <a:alpha val="4285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250549" y="3902117"/>
              <a:ext cx="4199255" cy="501015"/>
            </a:xfrm>
            <a:custGeom>
              <a:avLst/>
              <a:gdLst/>
              <a:ahLst/>
              <a:cxnLst/>
              <a:rect l="l" t="t" r="r" b="b"/>
              <a:pathLst>
                <a:path w="4199255" h="501014">
                  <a:moveTo>
                    <a:pt x="0" y="0"/>
                  </a:moveTo>
                  <a:lnTo>
                    <a:pt x="4199091" y="0"/>
                  </a:lnTo>
                  <a:lnTo>
                    <a:pt x="4199091" y="500698"/>
                  </a:lnTo>
                  <a:lnTo>
                    <a:pt x="0" y="500698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4611490" y="3667617"/>
              <a:ext cx="4199255" cy="800735"/>
            </a:xfrm>
            <a:custGeom>
              <a:avLst/>
              <a:gdLst/>
              <a:ahLst/>
              <a:cxnLst/>
              <a:rect l="l" t="t" r="r" b="b"/>
              <a:pathLst>
                <a:path w="4199255" h="800735">
                  <a:moveTo>
                    <a:pt x="4199091" y="800398"/>
                  </a:moveTo>
                  <a:lnTo>
                    <a:pt x="0" y="800398"/>
                  </a:lnTo>
                  <a:lnTo>
                    <a:pt x="0" y="0"/>
                  </a:lnTo>
                  <a:lnTo>
                    <a:pt x="4199091" y="0"/>
                  </a:lnTo>
                  <a:lnTo>
                    <a:pt x="4199091" y="800398"/>
                  </a:lnTo>
                  <a:close/>
                </a:path>
              </a:pathLst>
            </a:custGeom>
            <a:solidFill>
              <a:srgbClr val="FFFF00">
                <a:alpha val="4285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4611490" y="3667617"/>
              <a:ext cx="4199255" cy="800735"/>
            </a:xfrm>
            <a:custGeom>
              <a:avLst/>
              <a:gdLst/>
              <a:ahLst/>
              <a:cxnLst/>
              <a:rect l="l" t="t" r="r" b="b"/>
              <a:pathLst>
                <a:path w="4199255" h="800735">
                  <a:moveTo>
                    <a:pt x="0" y="0"/>
                  </a:moveTo>
                  <a:lnTo>
                    <a:pt x="4199091" y="0"/>
                  </a:lnTo>
                  <a:lnTo>
                    <a:pt x="4199091" y="800398"/>
                  </a:lnTo>
                  <a:lnTo>
                    <a:pt x="0" y="800398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xfrm>
            <a:off x="346999" y="194499"/>
            <a:ext cx="8534652" cy="691972"/>
          </a:xfrm>
          <a:prstGeom prst="rect">
            <a:avLst/>
          </a:prstGeom>
        </p:spPr>
        <p:txBody>
          <a:bodyPr vert="horz" wrap="square" lIns="0" tIns="75680" rIns="0" bIns="0" rtlCol="0">
            <a:spAutoFit/>
          </a:bodyPr>
          <a:lstStyle/>
          <a:p>
            <a:pPr marL="630238" algn="l">
              <a:lnSpc>
                <a:spcPct val="100000"/>
              </a:lnSpc>
              <a:spcBef>
                <a:spcPts val="100"/>
              </a:spcBef>
            </a:pPr>
            <a:r>
              <a:rPr spc="-300" dirty="0">
                <a:latin typeface="FreeSerif"/>
                <a:cs typeface="FreeSerif"/>
              </a:rPr>
              <a:t>NOSTR </a:t>
            </a:r>
            <a:r>
              <a:rPr spc="-300" dirty="0"/>
              <a:t>PERMANENTLY ALTERS</a:t>
            </a:r>
            <a:r>
              <a:rPr lang="vi-VN" spc="-300"/>
              <a:t> </a:t>
            </a:r>
            <a:r>
              <a:rPr spc="-300"/>
              <a:t>INCENTIVES</a:t>
            </a:r>
            <a:endParaRPr spc="-300" dirty="0"/>
          </a:p>
        </p:txBody>
      </p:sp>
      <p:sp>
        <p:nvSpPr>
          <p:cNvPr id="14" name="object 14"/>
          <p:cNvSpPr/>
          <p:nvPr/>
        </p:nvSpPr>
        <p:spPr>
          <a:xfrm>
            <a:off x="911990" y="1644296"/>
            <a:ext cx="3195320" cy="339725"/>
          </a:xfrm>
          <a:custGeom>
            <a:avLst/>
            <a:gdLst/>
            <a:ahLst/>
            <a:cxnLst/>
            <a:rect l="l" t="t" r="r" b="b"/>
            <a:pathLst>
              <a:path w="3195320" h="339725">
                <a:moveTo>
                  <a:pt x="3194701" y="339299"/>
                </a:moveTo>
                <a:lnTo>
                  <a:pt x="0" y="339299"/>
                </a:lnTo>
                <a:lnTo>
                  <a:pt x="0" y="0"/>
                </a:lnTo>
                <a:lnTo>
                  <a:pt x="3194701" y="0"/>
                </a:lnTo>
                <a:lnTo>
                  <a:pt x="3194701" y="3392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7374" y="368049"/>
            <a:ext cx="1901825" cy="615950"/>
          </a:xfrm>
          <a:prstGeom prst="rect">
            <a:avLst/>
          </a:prstGeom>
          <a:solidFill>
            <a:srgbClr val="674DA7"/>
          </a:solidFill>
        </p:spPr>
        <p:txBody>
          <a:bodyPr vert="horz" wrap="square" lIns="0" tIns="71120" rIns="0" bIns="0" rtlCol="0">
            <a:spAutoFit/>
          </a:bodyPr>
          <a:lstStyle/>
          <a:p>
            <a:pPr marL="239395">
              <a:lnSpc>
                <a:spcPct val="100000"/>
              </a:lnSpc>
              <a:spcBef>
                <a:spcPts val="560"/>
              </a:spcBef>
            </a:pPr>
            <a:r>
              <a:rPr sz="2800" b="1" spc="-10" dirty="0">
                <a:solidFill>
                  <a:srgbClr val="F6E9C4"/>
                </a:solidFill>
                <a:latin typeface="Arial"/>
                <a:cs typeface="Arial"/>
              </a:rPr>
              <a:t>EVENTS</a:t>
            </a:r>
            <a:endParaRPr sz="28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337374" y="1329947"/>
            <a:ext cx="8248650" cy="2770505"/>
          </a:xfrm>
          <a:custGeom>
            <a:avLst/>
            <a:gdLst/>
            <a:ahLst/>
            <a:cxnLst/>
            <a:rect l="l" t="t" r="r" b="b"/>
            <a:pathLst>
              <a:path w="8248650" h="2770504">
                <a:moveTo>
                  <a:pt x="8248483" y="2770494"/>
                </a:moveTo>
                <a:lnTo>
                  <a:pt x="0" y="2770494"/>
                </a:lnTo>
                <a:lnTo>
                  <a:pt x="0" y="0"/>
                </a:lnTo>
                <a:lnTo>
                  <a:pt x="8248483" y="0"/>
                </a:lnTo>
                <a:lnTo>
                  <a:pt x="8248483" y="2770494"/>
                </a:lnTo>
                <a:close/>
              </a:path>
            </a:pathLst>
          </a:custGeom>
          <a:solidFill>
            <a:srgbClr val="B3A7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410398" y="1390777"/>
            <a:ext cx="7659370" cy="2585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130" dirty="0">
                <a:latin typeface="Verdana"/>
                <a:cs typeface="Verdana"/>
              </a:rPr>
              <a:t>Nostr</a:t>
            </a:r>
            <a:r>
              <a:rPr sz="2400" spc="-165" dirty="0">
                <a:latin typeface="Verdana"/>
                <a:cs typeface="Verdana"/>
              </a:rPr>
              <a:t> </a:t>
            </a:r>
            <a:r>
              <a:rPr sz="2400" spc="-105" dirty="0">
                <a:latin typeface="Verdana"/>
                <a:cs typeface="Verdana"/>
              </a:rPr>
              <a:t>is</a:t>
            </a:r>
            <a:r>
              <a:rPr sz="2400" spc="-160" dirty="0">
                <a:latin typeface="Verdana"/>
                <a:cs typeface="Verdana"/>
              </a:rPr>
              <a:t> </a:t>
            </a:r>
            <a:r>
              <a:rPr sz="2400" spc="-165" dirty="0">
                <a:latin typeface="Verdana"/>
                <a:cs typeface="Verdana"/>
              </a:rPr>
              <a:t>a</a:t>
            </a:r>
            <a:r>
              <a:rPr sz="2400" spc="-160" dirty="0">
                <a:latin typeface="Verdana"/>
                <a:cs typeface="Verdana"/>
              </a:rPr>
              <a:t> </a:t>
            </a:r>
            <a:r>
              <a:rPr sz="2400" spc="-130" dirty="0">
                <a:latin typeface="Verdana"/>
                <a:cs typeface="Verdana"/>
              </a:rPr>
              <a:t>protocol</a:t>
            </a:r>
            <a:r>
              <a:rPr sz="2400" spc="-160" dirty="0">
                <a:latin typeface="Verdana"/>
                <a:cs typeface="Verdana"/>
              </a:rPr>
              <a:t> </a:t>
            </a:r>
            <a:r>
              <a:rPr sz="2400" spc="-165" dirty="0">
                <a:latin typeface="Verdana"/>
                <a:cs typeface="Verdana"/>
              </a:rPr>
              <a:t>for</a:t>
            </a:r>
            <a:r>
              <a:rPr sz="2400" spc="-160" dirty="0">
                <a:latin typeface="Verdana"/>
                <a:cs typeface="Verdana"/>
              </a:rPr>
              <a:t> </a:t>
            </a:r>
            <a:r>
              <a:rPr sz="2400" spc="-130" dirty="0">
                <a:latin typeface="Verdana"/>
                <a:cs typeface="Verdana"/>
              </a:rPr>
              <a:t>packaging</a:t>
            </a:r>
            <a:r>
              <a:rPr sz="2400" spc="-160" dirty="0">
                <a:latin typeface="Verdana"/>
                <a:cs typeface="Verdana"/>
              </a:rPr>
              <a:t> </a:t>
            </a:r>
            <a:r>
              <a:rPr sz="2400" spc="-65" dirty="0">
                <a:latin typeface="Verdana"/>
                <a:cs typeface="Verdana"/>
              </a:rPr>
              <a:t>‘</a:t>
            </a:r>
            <a:r>
              <a:rPr sz="2400" b="1" spc="-65" dirty="0">
                <a:latin typeface="Verdana"/>
                <a:cs typeface="Verdana"/>
              </a:rPr>
              <a:t>events’</a:t>
            </a:r>
            <a:endParaRPr sz="2400">
              <a:latin typeface="Verdana"/>
              <a:cs typeface="Verdana"/>
            </a:endParaRPr>
          </a:p>
          <a:p>
            <a:pPr marL="12700" marR="381000">
              <a:lnSpc>
                <a:spcPct val="100000"/>
              </a:lnSpc>
              <a:spcBef>
                <a:spcPts val="2880"/>
              </a:spcBef>
            </a:pPr>
            <a:r>
              <a:rPr sz="2400" spc="-175" dirty="0">
                <a:latin typeface="Verdana"/>
                <a:cs typeface="Verdana"/>
              </a:rPr>
              <a:t>When</a:t>
            </a:r>
            <a:r>
              <a:rPr sz="2400" spc="-160" dirty="0">
                <a:latin typeface="Verdana"/>
                <a:cs typeface="Verdana"/>
              </a:rPr>
              <a:t> </a:t>
            </a:r>
            <a:r>
              <a:rPr sz="2400" spc="-185" dirty="0">
                <a:latin typeface="Verdana"/>
                <a:cs typeface="Verdana"/>
              </a:rPr>
              <a:t>you</a:t>
            </a:r>
            <a:r>
              <a:rPr sz="2400" spc="-160" dirty="0">
                <a:latin typeface="Verdana"/>
                <a:cs typeface="Verdana"/>
              </a:rPr>
              <a:t> </a:t>
            </a:r>
            <a:r>
              <a:rPr sz="2400" spc="-110" dirty="0">
                <a:latin typeface="Verdana"/>
                <a:cs typeface="Verdana"/>
              </a:rPr>
              <a:t>post</a:t>
            </a:r>
            <a:r>
              <a:rPr sz="2400" spc="-165" dirty="0">
                <a:latin typeface="Verdana"/>
                <a:cs typeface="Verdana"/>
              </a:rPr>
              <a:t> content, </a:t>
            </a:r>
            <a:r>
              <a:rPr sz="2400" spc="-135" dirty="0">
                <a:latin typeface="Verdana"/>
                <a:cs typeface="Verdana"/>
              </a:rPr>
              <a:t>it’s</a:t>
            </a:r>
            <a:r>
              <a:rPr sz="2400" spc="-160" dirty="0">
                <a:latin typeface="Verdana"/>
                <a:cs typeface="Verdana"/>
              </a:rPr>
              <a:t> </a:t>
            </a:r>
            <a:r>
              <a:rPr sz="2400" spc="-170" dirty="0">
                <a:latin typeface="Verdana"/>
                <a:cs typeface="Verdana"/>
              </a:rPr>
              <a:t>not</a:t>
            </a:r>
            <a:r>
              <a:rPr sz="2400" spc="-165" dirty="0">
                <a:latin typeface="Verdana"/>
                <a:cs typeface="Verdana"/>
              </a:rPr>
              <a:t> </a:t>
            </a:r>
            <a:r>
              <a:rPr sz="2400" spc="-130" dirty="0">
                <a:latin typeface="Verdana"/>
                <a:cs typeface="Verdana"/>
              </a:rPr>
              <a:t>broadcast</a:t>
            </a:r>
            <a:r>
              <a:rPr sz="2400" spc="-165" dirty="0">
                <a:latin typeface="Verdana"/>
                <a:cs typeface="Verdana"/>
              </a:rPr>
              <a:t> </a:t>
            </a:r>
            <a:r>
              <a:rPr sz="2400" spc="-170" dirty="0">
                <a:latin typeface="Verdana"/>
                <a:cs typeface="Verdana"/>
              </a:rPr>
              <a:t>to</a:t>
            </a:r>
            <a:r>
              <a:rPr sz="2400" spc="-160" dirty="0">
                <a:latin typeface="Verdana"/>
                <a:cs typeface="Verdana"/>
              </a:rPr>
              <a:t> </a:t>
            </a:r>
            <a:r>
              <a:rPr sz="2400" spc="-150" dirty="0">
                <a:latin typeface="Verdana"/>
                <a:cs typeface="Verdana"/>
              </a:rPr>
              <a:t>all</a:t>
            </a:r>
            <a:r>
              <a:rPr sz="2400" spc="-155" dirty="0">
                <a:latin typeface="Verdana"/>
                <a:cs typeface="Verdana"/>
              </a:rPr>
              <a:t> </a:t>
            </a:r>
            <a:r>
              <a:rPr sz="2400" spc="-80" dirty="0">
                <a:latin typeface="Verdana"/>
                <a:cs typeface="Verdana"/>
              </a:rPr>
              <a:t>users </a:t>
            </a:r>
            <a:r>
              <a:rPr sz="2400" spc="-180" dirty="0">
                <a:latin typeface="Verdana"/>
                <a:cs typeface="Verdana"/>
              </a:rPr>
              <a:t>nor</a:t>
            </a:r>
            <a:r>
              <a:rPr sz="2400" spc="-160" dirty="0">
                <a:latin typeface="Verdana"/>
                <a:cs typeface="Verdana"/>
              </a:rPr>
              <a:t> sent</a:t>
            </a:r>
            <a:r>
              <a:rPr sz="2400" spc="-165" dirty="0">
                <a:latin typeface="Verdana"/>
                <a:cs typeface="Verdana"/>
              </a:rPr>
              <a:t> </a:t>
            </a:r>
            <a:r>
              <a:rPr sz="2400" spc="-150" dirty="0">
                <a:latin typeface="Verdana"/>
                <a:cs typeface="Verdana"/>
              </a:rPr>
              <a:t>directly</a:t>
            </a:r>
            <a:r>
              <a:rPr sz="2400" spc="-160" dirty="0">
                <a:latin typeface="Verdana"/>
                <a:cs typeface="Verdana"/>
              </a:rPr>
              <a:t> </a:t>
            </a:r>
            <a:r>
              <a:rPr sz="2400" spc="-170" dirty="0">
                <a:latin typeface="Verdana"/>
                <a:cs typeface="Verdana"/>
              </a:rPr>
              <a:t>to</a:t>
            </a:r>
            <a:r>
              <a:rPr sz="2400" spc="-160" dirty="0">
                <a:latin typeface="Verdana"/>
                <a:cs typeface="Verdana"/>
              </a:rPr>
              <a:t> </a:t>
            </a:r>
            <a:r>
              <a:rPr sz="2400" spc="-165" dirty="0">
                <a:latin typeface="Verdana"/>
                <a:cs typeface="Verdana"/>
              </a:rPr>
              <a:t>a</a:t>
            </a:r>
            <a:r>
              <a:rPr sz="2400" spc="-160" dirty="0">
                <a:latin typeface="Verdana"/>
                <a:cs typeface="Verdana"/>
              </a:rPr>
              <a:t> </a:t>
            </a:r>
            <a:r>
              <a:rPr sz="2400" spc="-155" dirty="0">
                <a:latin typeface="Verdana"/>
                <a:cs typeface="Verdana"/>
              </a:rPr>
              <a:t>particular recipient</a:t>
            </a:r>
            <a:r>
              <a:rPr sz="2400" spc="-165" dirty="0">
                <a:latin typeface="Verdana"/>
                <a:cs typeface="Verdana"/>
              </a:rPr>
              <a:t> </a:t>
            </a:r>
            <a:r>
              <a:rPr sz="2400" spc="-10" dirty="0">
                <a:latin typeface="Verdana"/>
                <a:cs typeface="Verdana"/>
              </a:rPr>
              <a:t>(P2P).</a:t>
            </a:r>
            <a:endParaRPr sz="2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2880"/>
              </a:spcBef>
            </a:pPr>
            <a:r>
              <a:rPr sz="2400" spc="-190" dirty="0">
                <a:latin typeface="Verdana"/>
                <a:cs typeface="Verdana"/>
              </a:rPr>
              <a:t>Instead,</a:t>
            </a:r>
            <a:r>
              <a:rPr sz="2400" spc="-170" dirty="0">
                <a:latin typeface="Verdana"/>
                <a:cs typeface="Verdana"/>
              </a:rPr>
              <a:t> </a:t>
            </a:r>
            <a:r>
              <a:rPr sz="2400" spc="-180" dirty="0">
                <a:latin typeface="Verdana"/>
                <a:cs typeface="Verdana"/>
              </a:rPr>
              <a:t>it</a:t>
            </a:r>
            <a:r>
              <a:rPr sz="2400" spc="-170" dirty="0">
                <a:latin typeface="Verdana"/>
                <a:cs typeface="Verdana"/>
              </a:rPr>
              <a:t> </a:t>
            </a:r>
            <a:r>
              <a:rPr sz="2400" spc="-105" dirty="0">
                <a:latin typeface="Verdana"/>
                <a:cs typeface="Verdana"/>
              </a:rPr>
              <a:t>is</a:t>
            </a:r>
            <a:r>
              <a:rPr sz="2400" spc="-165" dirty="0">
                <a:latin typeface="Verdana"/>
                <a:cs typeface="Verdana"/>
              </a:rPr>
              <a:t> </a:t>
            </a:r>
            <a:r>
              <a:rPr sz="2400" spc="-160" dirty="0">
                <a:latin typeface="Verdana"/>
                <a:cs typeface="Verdana"/>
              </a:rPr>
              <a:t>sent</a:t>
            </a:r>
            <a:r>
              <a:rPr sz="2400" spc="-170" dirty="0">
                <a:latin typeface="Verdana"/>
                <a:cs typeface="Verdana"/>
              </a:rPr>
              <a:t> to</a:t>
            </a:r>
            <a:r>
              <a:rPr sz="2400" spc="-165" dirty="0">
                <a:latin typeface="Verdana"/>
                <a:cs typeface="Verdana"/>
              </a:rPr>
              <a:t> a</a:t>
            </a:r>
            <a:r>
              <a:rPr sz="2400" spc="-120" dirty="0">
                <a:latin typeface="Verdana"/>
                <a:cs typeface="Verdana"/>
              </a:rPr>
              <a:t> </a:t>
            </a:r>
            <a:r>
              <a:rPr sz="2400" b="1" spc="-315" dirty="0">
                <a:latin typeface="Verdana"/>
                <a:cs typeface="Verdana"/>
              </a:rPr>
              <a:t>relay/s</a:t>
            </a:r>
            <a:r>
              <a:rPr sz="2400" spc="-315" dirty="0">
                <a:latin typeface="Verdana"/>
                <a:cs typeface="Verdana"/>
              </a:rPr>
              <a:t>,</a:t>
            </a:r>
            <a:endParaRPr sz="2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2400" spc="-160" dirty="0">
                <a:latin typeface="Verdana"/>
                <a:cs typeface="Verdana"/>
              </a:rPr>
              <a:t>readable </a:t>
            </a:r>
            <a:r>
              <a:rPr sz="2400" spc="-170" dirty="0">
                <a:latin typeface="Verdana"/>
                <a:cs typeface="Verdana"/>
              </a:rPr>
              <a:t>by</a:t>
            </a:r>
            <a:r>
              <a:rPr sz="2400" spc="-160" dirty="0">
                <a:latin typeface="Verdana"/>
                <a:cs typeface="Verdana"/>
              </a:rPr>
              <a:t> </a:t>
            </a:r>
            <a:r>
              <a:rPr sz="2400" spc="-145" dirty="0">
                <a:latin typeface="Verdana"/>
                <a:cs typeface="Verdana"/>
              </a:rPr>
              <a:t>users</a:t>
            </a:r>
            <a:r>
              <a:rPr sz="2400" spc="-155" dirty="0">
                <a:latin typeface="Verdana"/>
                <a:cs typeface="Verdana"/>
              </a:rPr>
              <a:t> </a:t>
            </a:r>
            <a:r>
              <a:rPr sz="2400" spc="-120" dirty="0">
                <a:latin typeface="Verdana"/>
                <a:cs typeface="Verdana"/>
              </a:rPr>
              <a:t>also</a:t>
            </a:r>
            <a:r>
              <a:rPr sz="2400" spc="-160" dirty="0">
                <a:latin typeface="Verdana"/>
                <a:cs typeface="Verdana"/>
              </a:rPr>
              <a:t> </a:t>
            </a:r>
            <a:r>
              <a:rPr sz="2400" spc="-120" dirty="0">
                <a:latin typeface="Verdana"/>
                <a:cs typeface="Verdana"/>
              </a:rPr>
              <a:t>connected</a:t>
            </a:r>
            <a:r>
              <a:rPr sz="2400" spc="-165" dirty="0">
                <a:latin typeface="Verdana"/>
                <a:cs typeface="Verdana"/>
              </a:rPr>
              <a:t> </a:t>
            </a:r>
            <a:r>
              <a:rPr sz="2400" spc="-170" dirty="0">
                <a:latin typeface="Verdana"/>
                <a:cs typeface="Verdana"/>
              </a:rPr>
              <a:t>to</a:t>
            </a:r>
            <a:r>
              <a:rPr sz="2400" spc="-160" dirty="0">
                <a:latin typeface="Verdana"/>
                <a:cs typeface="Verdana"/>
              </a:rPr>
              <a:t> </a:t>
            </a:r>
            <a:r>
              <a:rPr sz="2400" spc="-195" dirty="0">
                <a:latin typeface="Verdana"/>
                <a:cs typeface="Verdana"/>
              </a:rPr>
              <a:t>that</a:t>
            </a:r>
            <a:r>
              <a:rPr sz="2400" spc="-160" dirty="0">
                <a:latin typeface="Verdana"/>
                <a:cs typeface="Verdana"/>
              </a:rPr>
              <a:t> common </a:t>
            </a:r>
            <a:r>
              <a:rPr sz="2400" spc="-145" dirty="0">
                <a:latin typeface="Verdana"/>
                <a:cs typeface="Verdana"/>
              </a:rPr>
              <a:t>relay.</a:t>
            </a:r>
            <a:endParaRPr sz="2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279264" y="461663"/>
            <a:ext cx="317627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40" dirty="0">
                <a:solidFill>
                  <a:srgbClr val="666666"/>
                </a:solidFill>
                <a:latin typeface="Arial"/>
                <a:cs typeface="Arial"/>
              </a:rPr>
              <a:t>(simple</a:t>
            </a:r>
            <a:r>
              <a:rPr sz="2000" spc="190" dirty="0">
                <a:solidFill>
                  <a:srgbClr val="666666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666666"/>
                </a:solidFill>
                <a:latin typeface="Arial"/>
                <a:cs typeface="Arial"/>
              </a:rPr>
              <a:t>text-based</a:t>
            </a:r>
            <a:r>
              <a:rPr sz="2000" spc="195" dirty="0">
                <a:solidFill>
                  <a:srgbClr val="666666"/>
                </a:solidFill>
                <a:latin typeface="Arial"/>
                <a:cs typeface="Arial"/>
              </a:rPr>
              <a:t> </a:t>
            </a:r>
            <a:r>
              <a:rPr sz="2000" spc="-10" dirty="0">
                <a:solidFill>
                  <a:srgbClr val="666666"/>
                </a:solidFill>
                <a:latin typeface="Arial"/>
                <a:cs typeface="Arial"/>
              </a:rPr>
              <a:t>objects).</a:t>
            </a:r>
            <a:endParaRPr sz="2000">
              <a:latin typeface="Arial"/>
              <a:cs typeface="Arial"/>
            </a:endParaRPr>
          </a:p>
        </p:txBody>
      </p:sp>
      <p:grpSp>
        <p:nvGrpSpPr>
          <p:cNvPr id="6" name="object 6"/>
          <p:cNvGrpSpPr/>
          <p:nvPr/>
        </p:nvGrpSpPr>
        <p:grpSpPr>
          <a:xfrm>
            <a:off x="5513301" y="872460"/>
            <a:ext cx="1127125" cy="588645"/>
            <a:chOff x="5513301" y="872460"/>
            <a:chExt cx="1127125" cy="588645"/>
          </a:xfrm>
        </p:grpSpPr>
        <p:sp>
          <p:nvSpPr>
            <p:cNvPr id="7" name="object 7"/>
            <p:cNvSpPr/>
            <p:nvPr/>
          </p:nvSpPr>
          <p:spPr>
            <a:xfrm>
              <a:off x="5535388" y="877223"/>
              <a:ext cx="1100455" cy="539750"/>
            </a:xfrm>
            <a:custGeom>
              <a:avLst/>
              <a:gdLst/>
              <a:ahLst/>
              <a:cxnLst/>
              <a:rect l="l" t="t" r="r" b="b"/>
              <a:pathLst>
                <a:path w="1100454" h="539750">
                  <a:moveTo>
                    <a:pt x="1097672" y="0"/>
                  </a:moveTo>
                  <a:lnTo>
                    <a:pt x="1095885" y="14975"/>
                  </a:lnTo>
                  <a:lnTo>
                    <a:pt x="1100111" y="35460"/>
                  </a:lnTo>
                  <a:lnTo>
                    <a:pt x="1095487" y="60288"/>
                  </a:lnTo>
                  <a:lnTo>
                    <a:pt x="1067146" y="88291"/>
                  </a:lnTo>
                  <a:lnTo>
                    <a:pt x="1000222" y="118299"/>
                  </a:lnTo>
                  <a:lnTo>
                    <a:pt x="933550" y="136624"/>
                  </a:lnTo>
                  <a:lnTo>
                    <a:pt x="891648" y="146046"/>
                  </a:lnTo>
                  <a:lnTo>
                    <a:pt x="845113" y="155664"/>
                  </a:lnTo>
                  <a:lnTo>
                    <a:pt x="794752" y="165494"/>
                  </a:lnTo>
                  <a:lnTo>
                    <a:pt x="741373" y="175554"/>
                  </a:lnTo>
                  <a:lnTo>
                    <a:pt x="685782" y="185861"/>
                  </a:lnTo>
                  <a:lnTo>
                    <a:pt x="628788" y="196431"/>
                  </a:lnTo>
                  <a:lnTo>
                    <a:pt x="571198" y="207281"/>
                  </a:lnTo>
                  <a:lnTo>
                    <a:pt x="513818" y="218429"/>
                  </a:lnTo>
                  <a:lnTo>
                    <a:pt x="457458" y="229892"/>
                  </a:lnTo>
                  <a:lnTo>
                    <a:pt x="402923" y="241686"/>
                  </a:lnTo>
                  <a:lnTo>
                    <a:pt x="351022" y="253829"/>
                  </a:lnTo>
                  <a:lnTo>
                    <a:pt x="302561" y="266337"/>
                  </a:lnTo>
                  <a:lnTo>
                    <a:pt x="258349" y="279227"/>
                  </a:lnTo>
                  <a:lnTo>
                    <a:pt x="219192" y="292517"/>
                  </a:lnTo>
                  <a:lnTo>
                    <a:pt x="139561" y="332099"/>
                  </a:lnTo>
                  <a:lnTo>
                    <a:pt x="102052" y="361628"/>
                  </a:lnTo>
                  <a:lnTo>
                    <a:pt x="72183" y="393663"/>
                  </a:lnTo>
                  <a:lnTo>
                    <a:pt x="48762" y="427055"/>
                  </a:lnTo>
                  <a:lnTo>
                    <a:pt x="30599" y="460656"/>
                  </a:lnTo>
                  <a:lnTo>
                    <a:pt x="13487" y="501202"/>
                  </a:lnTo>
                  <a:lnTo>
                    <a:pt x="424" y="538036"/>
                  </a:lnTo>
                  <a:lnTo>
                    <a:pt x="0" y="539241"/>
                  </a:lnTo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518063" y="1410157"/>
              <a:ext cx="31750" cy="46355"/>
            </a:xfrm>
            <a:custGeom>
              <a:avLst/>
              <a:gdLst/>
              <a:ahLst/>
              <a:cxnLst/>
              <a:rect l="l" t="t" r="r" b="b"/>
              <a:pathLst>
                <a:path w="31750" h="46355">
                  <a:moveTo>
                    <a:pt x="0" y="45907"/>
                  </a:moveTo>
                  <a:lnTo>
                    <a:pt x="2924" y="0"/>
                  </a:lnTo>
                  <a:lnTo>
                    <a:pt x="31749" y="12612"/>
                  </a:lnTo>
                  <a:lnTo>
                    <a:pt x="0" y="45907"/>
                  </a:lnTo>
                  <a:close/>
                </a:path>
              </a:pathLst>
            </a:custGeom>
            <a:solidFill>
              <a:srgbClr val="5959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5518063" y="1410157"/>
              <a:ext cx="31750" cy="46355"/>
            </a:xfrm>
            <a:custGeom>
              <a:avLst/>
              <a:gdLst/>
              <a:ahLst/>
              <a:cxnLst/>
              <a:rect l="l" t="t" r="r" b="b"/>
              <a:pathLst>
                <a:path w="31750" h="46355">
                  <a:moveTo>
                    <a:pt x="2924" y="0"/>
                  </a:moveTo>
                  <a:lnTo>
                    <a:pt x="0" y="45907"/>
                  </a:lnTo>
                  <a:lnTo>
                    <a:pt x="31749" y="12612"/>
                  </a:lnTo>
                  <a:lnTo>
                    <a:pt x="2924" y="0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602286" y="989198"/>
            <a:ext cx="7917815" cy="3732529"/>
            <a:chOff x="602286" y="989198"/>
            <a:chExt cx="7917815" cy="3732529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372418" y="989198"/>
              <a:ext cx="5147414" cy="3732442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607048" y="1681971"/>
              <a:ext cx="3989704" cy="0"/>
            </a:xfrm>
            <a:custGeom>
              <a:avLst/>
              <a:gdLst/>
              <a:ahLst/>
              <a:cxnLst/>
              <a:rect l="l" t="t" r="r" b="b"/>
              <a:pathLst>
                <a:path w="3989704">
                  <a:moveTo>
                    <a:pt x="0" y="0"/>
                  </a:moveTo>
                  <a:lnTo>
                    <a:pt x="3989091" y="0"/>
                  </a:lnTo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71755">
              <a:lnSpc>
                <a:spcPct val="100000"/>
              </a:lnSpc>
              <a:spcBef>
                <a:spcPts val="100"/>
              </a:spcBef>
            </a:pPr>
            <a:r>
              <a:rPr spc="-150" dirty="0"/>
              <a:t>Event’s</a:t>
            </a:r>
            <a:r>
              <a:rPr spc="-80" dirty="0"/>
              <a:t> </a:t>
            </a:r>
            <a:r>
              <a:rPr spc="-160" dirty="0"/>
              <a:t>unique</a:t>
            </a:r>
            <a:r>
              <a:rPr spc="-75" dirty="0"/>
              <a:t> </a:t>
            </a:r>
            <a:r>
              <a:rPr spc="-55" dirty="0"/>
              <a:t>identifier</a:t>
            </a:r>
          </a:p>
          <a:p>
            <a:pPr marL="71755" marR="2917190">
              <a:lnSpc>
                <a:spcPct val="181800"/>
              </a:lnSpc>
            </a:pPr>
            <a:r>
              <a:rPr spc="-20" dirty="0"/>
              <a:t>User </a:t>
            </a:r>
            <a:r>
              <a:rPr spc="-160" dirty="0"/>
              <a:t>Timestamp</a:t>
            </a:r>
          </a:p>
          <a:p>
            <a:pPr marL="71755">
              <a:lnSpc>
                <a:spcPct val="100000"/>
              </a:lnSpc>
              <a:spcBef>
                <a:spcPts val="915"/>
              </a:spcBef>
            </a:pPr>
            <a:r>
              <a:rPr spc="-185" dirty="0"/>
              <a:t>Type</a:t>
            </a:r>
            <a:r>
              <a:rPr spc="-95" dirty="0"/>
              <a:t> </a:t>
            </a:r>
            <a:r>
              <a:rPr spc="-130" dirty="0"/>
              <a:t>of</a:t>
            </a:r>
            <a:r>
              <a:rPr spc="-90" dirty="0"/>
              <a:t> </a:t>
            </a:r>
            <a:r>
              <a:rPr spc="-175" dirty="0"/>
              <a:t>event</a:t>
            </a:r>
            <a:r>
              <a:rPr spc="-85" dirty="0"/>
              <a:t> </a:t>
            </a:r>
            <a:r>
              <a:rPr b="0" i="1" spc="-150" dirty="0">
                <a:latin typeface="Verdana"/>
                <a:cs typeface="Verdana"/>
              </a:rPr>
              <a:t>(e.g.</a:t>
            </a:r>
            <a:r>
              <a:rPr b="0" i="1" spc="-110" dirty="0">
                <a:latin typeface="Verdana"/>
                <a:cs typeface="Verdana"/>
              </a:rPr>
              <a:t> </a:t>
            </a:r>
            <a:r>
              <a:rPr b="0" i="1" spc="-10" dirty="0">
                <a:latin typeface="Verdana"/>
                <a:cs typeface="Verdana"/>
              </a:rPr>
              <a:t>plain</a:t>
            </a:r>
          </a:p>
          <a:p>
            <a:pPr marL="12700">
              <a:lnSpc>
                <a:spcPct val="100000"/>
              </a:lnSpc>
              <a:tabLst>
                <a:tab pos="4001135" algn="l"/>
              </a:tabLst>
            </a:pPr>
            <a:r>
              <a:rPr b="0" u="sng" spc="100" dirty="0">
                <a:uFill>
                  <a:solidFill>
                    <a:srgbClr val="595959"/>
                  </a:solidFill>
                </a:uFill>
                <a:latin typeface="Times New Roman"/>
                <a:cs typeface="Times New Roman"/>
              </a:rPr>
              <a:t> </a:t>
            </a:r>
            <a:r>
              <a:rPr b="0" i="1" u="sng" spc="-135" dirty="0">
                <a:uFill>
                  <a:solidFill>
                    <a:srgbClr val="595959"/>
                  </a:solidFill>
                </a:uFill>
                <a:latin typeface="Verdana"/>
                <a:cs typeface="Verdana"/>
              </a:rPr>
              <a:t>text</a:t>
            </a:r>
            <a:r>
              <a:rPr b="0" i="1" u="sng" spc="-100" dirty="0">
                <a:uFill>
                  <a:solidFill>
                    <a:srgbClr val="595959"/>
                  </a:solidFill>
                </a:uFill>
                <a:latin typeface="Verdana"/>
                <a:cs typeface="Verdana"/>
              </a:rPr>
              <a:t> </a:t>
            </a:r>
            <a:r>
              <a:rPr b="0" i="1" u="sng" spc="-114" dirty="0">
                <a:uFill>
                  <a:solidFill>
                    <a:srgbClr val="595959"/>
                  </a:solidFill>
                </a:uFill>
                <a:latin typeface="Verdana"/>
                <a:cs typeface="Verdana"/>
              </a:rPr>
              <a:t>note,</a:t>
            </a:r>
            <a:r>
              <a:rPr b="0" i="1" u="sng" spc="-105" dirty="0">
                <a:uFill>
                  <a:solidFill>
                    <a:srgbClr val="595959"/>
                  </a:solidFill>
                </a:uFill>
                <a:latin typeface="Verdana"/>
                <a:cs typeface="Verdana"/>
              </a:rPr>
              <a:t> </a:t>
            </a:r>
            <a:r>
              <a:rPr b="0" i="1" u="sng" spc="-70" dirty="0">
                <a:uFill>
                  <a:solidFill>
                    <a:srgbClr val="595959"/>
                  </a:solidFill>
                </a:uFill>
                <a:latin typeface="Verdana"/>
                <a:cs typeface="Verdana"/>
              </a:rPr>
              <a:t>E2E</a:t>
            </a:r>
            <a:r>
              <a:rPr b="0" i="1" u="sng" spc="-100" dirty="0">
                <a:uFill>
                  <a:solidFill>
                    <a:srgbClr val="595959"/>
                  </a:solidFill>
                </a:uFill>
                <a:latin typeface="Verdana"/>
                <a:cs typeface="Verdana"/>
              </a:rPr>
              <a:t> </a:t>
            </a:r>
            <a:r>
              <a:rPr b="0" i="1" u="sng" spc="-130" dirty="0">
                <a:uFill>
                  <a:solidFill>
                    <a:srgbClr val="595959"/>
                  </a:solidFill>
                </a:uFill>
                <a:latin typeface="Verdana"/>
                <a:cs typeface="Verdana"/>
              </a:rPr>
              <a:t>msg,</a:t>
            </a:r>
            <a:r>
              <a:rPr b="0" i="1" u="sng" spc="-105" dirty="0">
                <a:uFill>
                  <a:solidFill>
                    <a:srgbClr val="595959"/>
                  </a:solidFill>
                </a:uFill>
                <a:latin typeface="Verdana"/>
                <a:cs typeface="Verdana"/>
              </a:rPr>
              <a:t> </a:t>
            </a:r>
            <a:r>
              <a:rPr b="0" i="1" u="sng" spc="-10" dirty="0">
                <a:uFill>
                  <a:solidFill>
                    <a:srgbClr val="595959"/>
                  </a:solidFill>
                </a:uFill>
                <a:latin typeface="Verdana"/>
                <a:cs typeface="Verdana"/>
              </a:rPr>
              <a:t>etc.)</a:t>
            </a:r>
            <a:r>
              <a:rPr b="0" i="1" u="sng" dirty="0">
                <a:uFill>
                  <a:solidFill>
                    <a:srgbClr val="595959"/>
                  </a:solidFill>
                </a:uFill>
                <a:latin typeface="Verdana"/>
                <a:cs typeface="Verdana"/>
              </a:rPr>
              <a:t>	</a:t>
            </a:r>
          </a:p>
          <a:p>
            <a:pPr marL="71755">
              <a:lnSpc>
                <a:spcPct val="100000"/>
              </a:lnSpc>
              <a:spcBef>
                <a:spcPts val="555"/>
              </a:spcBef>
            </a:pPr>
            <a:r>
              <a:rPr spc="-165" dirty="0"/>
              <a:t>Tags</a:t>
            </a:r>
            <a:r>
              <a:rPr spc="-80" dirty="0"/>
              <a:t> </a:t>
            </a:r>
            <a:r>
              <a:rPr b="0" i="1" spc="-150" dirty="0">
                <a:latin typeface="Verdana"/>
                <a:cs typeface="Verdana"/>
              </a:rPr>
              <a:t>(e.g.</a:t>
            </a:r>
            <a:r>
              <a:rPr b="0" i="1" spc="-100" dirty="0">
                <a:latin typeface="Verdana"/>
                <a:cs typeface="Verdana"/>
              </a:rPr>
              <a:t> </a:t>
            </a:r>
            <a:r>
              <a:rPr b="0" i="1" spc="-85" dirty="0">
                <a:latin typeface="Verdana"/>
                <a:cs typeface="Verdana"/>
              </a:rPr>
              <a:t>specify</a:t>
            </a:r>
            <a:r>
              <a:rPr b="0" i="1" spc="-100" dirty="0">
                <a:latin typeface="Verdana"/>
                <a:cs typeface="Verdana"/>
              </a:rPr>
              <a:t> </a:t>
            </a:r>
            <a:r>
              <a:rPr b="0" i="1" spc="-135" dirty="0">
                <a:latin typeface="Verdana"/>
                <a:cs typeface="Verdana"/>
              </a:rPr>
              <a:t>a</a:t>
            </a:r>
            <a:r>
              <a:rPr b="0" i="1" spc="-100" dirty="0">
                <a:latin typeface="Verdana"/>
                <a:cs typeface="Verdana"/>
              </a:rPr>
              <a:t> </a:t>
            </a:r>
            <a:r>
              <a:rPr b="0" i="1" spc="-20" dirty="0">
                <a:latin typeface="Verdana"/>
                <a:cs typeface="Verdana"/>
              </a:rPr>
              <a:t>post</a:t>
            </a:r>
          </a:p>
          <a:p>
            <a:pPr marL="12700">
              <a:lnSpc>
                <a:spcPct val="100000"/>
              </a:lnSpc>
              <a:tabLst>
                <a:tab pos="4001135" algn="l"/>
              </a:tabLst>
            </a:pPr>
            <a:r>
              <a:rPr b="0" u="sng" spc="105" dirty="0">
                <a:uFill>
                  <a:solidFill>
                    <a:srgbClr val="595959"/>
                  </a:solidFill>
                </a:uFill>
                <a:latin typeface="Times New Roman"/>
                <a:cs typeface="Times New Roman"/>
              </a:rPr>
              <a:t> </a:t>
            </a:r>
            <a:r>
              <a:rPr b="0" i="1" u="sng" spc="-110" dirty="0">
                <a:uFill>
                  <a:solidFill>
                    <a:srgbClr val="595959"/>
                  </a:solidFill>
                </a:uFill>
                <a:latin typeface="Verdana"/>
                <a:cs typeface="Verdana"/>
              </a:rPr>
              <a:t>as</a:t>
            </a:r>
            <a:r>
              <a:rPr b="0" i="1" u="sng" spc="-100" dirty="0">
                <a:uFill>
                  <a:solidFill>
                    <a:srgbClr val="595959"/>
                  </a:solidFill>
                </a:uFill>
                <a:latin typeface="Verdana"/>
                <a:cs typeface="Verdana"/>
              </a:rPr>
              <a:t> </a:t>
            </a:r>
            <a:r>
              <a:rPr b="0" i="1" u="sng" spc="-135" dirty="0">
                <a:uFill>
                  <a:solidFill>
                    <a:srgbClr val="595959"/>
                  </a:solidFill>
                </a:uFill>
                <a:latin typeface="Verdana"/>
                <a:cs typeface="Verdana"/>
              </a:rPr>
              <a:t>a</a:t>
            </a:r>
            <a:r>
              <a:rPr b="0" i="1" u="sng" spc="-100" dirty="0">
                <a:uFill>
                  <a:solidFill>
                    <a:srgbClr val="595959"/>
                  </a:solidFill>
                </a:uFill>
                <a:latin typeface="Verdana"/>
                <a:cs typeface="Verdana"/>
              </a:rPr>
              <a:t> </a:t>
            </a:r>
            <a:r>
              <a:rPr b="0" i="1" u="sng" spc="-114" dirty="0">
                <a:uFill>
                  <a:solidFill>
                    <a:srgbClr val="595959"/>
                  </a:solidFill>
                </a:uFill>
                <a:latin typeface="Verdana"/>
                <a:cs typeface="Verdana"/>
              </a:rPr>
              <a:t>reply</a:t>
            </a:r>
            <a:r>
              <a:rPr b="0" i="1" u="sng" spc="-100" dirty="0">
                <a:uFill>
                  <a:solidFill>
                    <a:srgbClr val="595959"/>
                  </a:solidFill>
                </a:uFill>
                <a:latin typeface="Verdana"/>
                <a:cs typeface="Verdana"/>
              </a:rPr>
              <a:t> </a:t>
            </a:r>
            <a:r>
              <a:rPr b="0" i="1" u="sng" spc="-105" dirty="0">
                <a:uFill>
                  <a:solidFill>
                    <a:srgbClr val="595959"/>
                  </a:solidFill>
                </a:uFill>
                <a:latin typeface="Verdana"/>
                <a:cs typeface="Verdana"/>
              </a:rPr>
              <a:t>to</a:t>
            </a:r>
            <a:r>
              <a:rPr b="0" i="1" u="sng" spc="-100" dirty="0">
                <a:uFill>
                  <a:solidFill>
                    <a:srgbClr val="595959"/>
                  </a:solidFill>
                </a:uFill>
                <a:latin typeface="Verdana"/>
                <a:cs typeface="Verdana"/>
              </a:rPr>
              <a:t> </a:t>
            </a:r>
            <a:r>
              <a:rPr b="0" i="1" u="sng" spc="-125" dirty="0">
                <a:uFill>
                  <a:solidFill>
                    <a:srgbClr val="595959"/>
                  </a:solidFill>
                </a:uFill>
                <a:latin typeface="Verdana"/>
                <a:cs typeface="Verdana"/>
              </a:rPr>
              <a:t>event</a:t>
            </a:r>
            <a:r>
              <a:rPr b="0" i="1" u="sng" spc="-100" dirty="0">
                <a:uFill>
                  <a:solidFill>
                    <a:srgbClr val="595959"/>
                  </a:solidFill>
                </a:uFill>
                <a:latin typeface="Verdana"/>
                <a:cs typeface="Verdana"/>
              </a:rPr>
              <a:t> </a:t>
            </a:r>
            <a:r>
              <a:rPr b="0" i="1" u="sng" spc="-25" dirty="0">
                <a:uFill>
                  <a:solidFill>
                    <a:srgbClr val="595959"/>
                  </a:solidFill>
                </a:uFill>
                <a:latin typeface="Verdana"/>
                <a:cs typeface="Verdana"/>
              </a:rPr>
              <a:t>x)</a:t>
            </a:r>
            <a:r>
              <a:rPr b="0" i="1" u="sng" dirty="0">
                <a:uFill>
                  <a:solidFill>
                    <a:srgbClr val="595959"/>
                  </a:solidFill>
                </a:uFill>
                <a:latin typeface="Verdana"/>
                <a:cs typeface="Verdana"/>
              </a:rPr>
              <a:t>	</a:t>
            </a:r>
          </a:p>
          <a:p>
            <a:pPr marL="71755">
              <a:lnSpc>
                <a:spcPct val="100000"/>
              </a:lnSpc>
              <a:spcBef>
                <a:spcPts val="620"/>
              </a:spcBef>
            </a:pPr>
            <a:r>
              <a:rPr spc="-10" dirty="0"/>
              <a:t>Message</a:t>
            </a:r>
          </a:p>
          <a:p>
            <a:pPr marL="71755" marR="1694180">
              <a:lnSpc>
                <a:spcPct val="100000"/>
              </a:lnSpc>
              <a:spcBef>
                <a:spcPts val="1275"/>
              </a:spcBef>
            </a:pPr>
            <a:r>
              <a:rPr spc="-140" dirty="0"/>
              <a:t>Proof</a:t>
            </a:r>
            <a:r>
              <a:rPr spc="-85" dirty="0"/>
              <a:t> </a:t>
            </a:r>
            <a:r>
              <a:rPr spc="-170" dirty="0"/>
              <a:t>that</a:t>
            </a:r>
            <a:r>
              <a:rPr spc="-85" dirty="0"/>
              <a:t> </a:t>
            </a:r>
            <a:r>
              <a:rPr spc="-155" dirty="0"/>
              <a:t>this</a:t>
            </a:r>
            <a:r>
              <a:rPr spc="-80" dirty="0"/>
              <a:t> </a:t>
            </a:r>
            <a:r>
              <a:rPr spc="-20" dirty="0"/>
              <a:t>came </a:t>
            </a:r>
            <a:r>
              <a:rPr spc="-170" dirty="0"/>
              <a:t>from</a:t>
            </a:r>
            <a:r>
              <a:rPr spc="-80" dirty="0"/>
              <a:t> </a:t>
            </a:r>
            <a:r>
              <a:rPr spc="-175" dirty="0"/>
              <a:t>the</a:t>
            </a:r>
            <a:r>
              <a:rPr spc="-80" dirty="0"/>
              <a:t> </a:t>
            </a:r>
            <a:r>
              <a:rPr spc="-160" dirty="0"/>
              <a:t>user</a:t>
            </a:r>
            <a:r>
              <a:rPr spc="-75" dirty="0"/>
              <a:t> </a:t>
            </a:r>
            <a:r>
              <a:rPr b="0" i="1" spc="-10" dirty="0">
                <a:latin typeface="Verdana"/>
                <a:cs typeface="Verdana"/>
              </a:rPr>
              <a:t>(signed </a:t>
            </a:r>
            <a:r>
              <a:rPr b="0" i="1" spc="-110" dirty="0">
                <a:latin typeface="Verdana"/>
                <a:cs typeface="Verdana"/>
              </a:rPr>
              <a:t>with</a:t>
            </a:r>
            <a:r>
              <a:rPr b="0" i="1" spc="-105" dirty="0">
                <a:latin typeface="Verdana"/>
                <a:cs typeface="Verdana"/>
              </a:rPr>
              <a:t> </a:t>
            </a:r>
            <a:r>
              <a:rPr b="0" i="1" spc="-110" dirty="0">
                <a:latin typeface="Verdana"/>
                <a:cs typeface="Verdana"/>
              </a:rPr>
              <a:t>the</a:t>
            </a:r>
            <a:r>
              <a:rPr b="0" i="1" spc="-100" dirty="0">
                <a:latin typeface="Verdana"/>
                <a:cs typeface="Verdana"/>
              </a:rPr>
              <a:t> </a:t>
            </a:r>
            <a:r>
              <a:rPr b="0" i="1" spc="-90" dirty="0">
                <a:latin typeface="Verdana"/>
                <a:cs typeface="Verdana"/>
              </a:rPr>
              <a:t>user’s</a:t>
            </a:r>
            <a:r>
              <a:rPr b="0" i="1" spc="-105" dirty="0">
                <a:latin typeface="Verdana"/>
                <a:cs typeface="Verdana"/>
              </a:rPr>
              <a:t> </a:t>
            </a:r>
            <a:r>
              <a:rPr b="0" i="1" spc="-120" dirty="0">
                <a:latin typeface="Verdana"/>
                <a:cs typeface="Verdana"/>
              </a:rPr>
              <a:t>private</a:t>
            </a:r>
            <a:r>
              <a:rPr b="0" i="1" spc="-85" dirty="0">
                <a:latin typeface="Verdana"/>
                <a:cs typeface="Verdana"/>
              </a:rPr>
              <a:t> </a:t>
            </a:r>
            <a:r>
              <a:rPr b="0" i="1" spc="-150" dirty="0">
                <a:latin typeface="Verdana"/>
                <a:cs typeface="Verdana"/>
              </a:rPr>
              <a:t>key)</a:t>
            </a:r>
          </a:p>
        </p:txBody>
      </p:sp>
      <p:sp>
        <p:nvSpPr>
          <p:cNvPr id="6" name="object 6"/>
          <p:cNvSpPr/>
          <p:nvPr/>
        </p:nvSpPr>
        <p:spPr>
          <a:xfrm>
            <a:off x="607048" y="2117320"/>
            <a:ext cx="4041140" cy="1788160"/>
          </a:xfrm>
          <a:custGeom>
            <a:avLst/>
            <a:gdLst/>
            <a:ahLst/>
            <a:cxnLst/>
            <a:rect l="l" t="t" r="r" b="b"/>
            <a:pathLst>
              <a:path w="4041140" h="1788160">
                <a:moveTo>
                  <a:pt x="26274" y="0"/>
                </a:moveTo>
                <a:lnTo>
                  <a:pt x="4015366" y="0"/>
                </a:lnTo>
              </a:path>
              <a:path w="4041140" h="1788160">
                <a:moveTo>
                  <a:pt x="0" y="411374"/>
                </a:moveTo>
                <a:lnTo>
                  <a:pt x="3989091" y="411374"/>
                </a:lnTo>
              </a:path>
              <a:path w="4041140" h="1788160">
                <a:moveTo>
                  <a:pt x="52049" y="1787671"/>
                </a:moveTo>
                <a:lnTo>
                  <a:pt x="4041141" y="1787671"/>
                </a:lnTo>
              </a:path>
            </a:pathLst>
          </a:custGeom>
          <a:ln w="9524">
            <a:solidFill>
              <a:srgbClr val="595959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3574317" y="219649"/>
            <a:ext cx="4744085" cy="615950"/>
          </a:xfrm>
          <a:prstGeom prst="rect">
            <a:avLst/>
          </a:prstGeom>
          <a:solidFill>
            <a:srgbClr val="674DA7"/>
          </a:solidFill>
        </p:spPr>
        <p:txBody>
          <a:bodyPr vert="horz" wrap="square" lIns="0" tIns="71120" rIns="0" bIns="0" rtlCol="0">
            <a:spAutoFit/>
          </a:bodyPr>
          <a:lstStyle/>
          <a:p>
            <a:pPr marL="254635">
              <a:lnSpc>
                <a:spcPct val="100000"/>
              </a:lnSpc>
              <a:spcBef>
                <a:spcPts val="560"/>
              </a:spcBef>
            </a:pPr>
            <a:r>
              <a:rPr sz="2800" b="1" spc="-40" dirty="0">
                <a:solidFill>
                  <a:srgbClr val="F6E9C4"/>
                </a:solidFill>
                <a:latin typeface="Arial"/>
                <a:cs typeface="Arial"/>
              </a:rPr>
              <a:t>ANATOMY</a:t>
            </a:r>
            <a:r>
              <a:rPr sz="2800" b="1" spc="-105" dirty="0">
                <a:solidFill>
                  <a:srgbClr val="F6E9C4"/>
                </a:solidFill>
                <a:latin typeface="Arial"/>
                <a:cs typeface="Arial"/>
              </a:rPr>
              <a:t> </a:t>
            </a:r>
            <a:r>
              <a:rPr sz="2800" b="1" dirty="0">
                <a:solidFill>
                  <a:srgbClr val="F6E9C4"/>
                </a:solidFill>
                <a:latin typeface="Arial"/>
                <a:cs typeface="Arial"/>
              </a:rPr>
              <a:t>OF</a:t>
            </a:r>
            <a:r>
              <a:rPr sz="2800" b="1" spc="-155" dirty="0">
                <a:solidFill>
                  <a:srgbClr val="F6E9C4"/>
                </a:solidFill>
                <a:latin typeface="Arial"/>
                <a:cs typeface="Arial"/>
              </a:rPr>
              <a:t> </a:t>
            </a:r>
            <a:r>
              <a:rPr sz="2800" b="1" dirty="0">
                <a:solidFill>
                  <a:srgbClr val="F6E9C4"/>
                </a:solidFill>
                <a:latin typeface="Arial"/>
                <a:cs typeface="Arial"/>
              </a:rPr>
              <a:t>AN</a:t>
            </a:r>
            <a:r>
              <a:rPr sz="2800" b="1" spc="-50" dirty="0">
                <a:solidFill>
                  <a:srgbClr val="F6E9C4"/>
                </a:solidFill>
                <a:latin typeface="Arial"/>
                <a:cs typeface="Arial"/>
              </a:rPr>
              <a:t> </a:t>
            </a:r>
            <a:r>
              <a:rPr sz="2800" b="1" spc="-20" dirty="0">
                <a:solidFill>
                  <a:srgbClr val="F6E9C4"/>
                </a:solidFill>
                <a:latin typeface="Arial"/>
                <a:cs typeface="Arial"/>
              </a:rPr>
              <a:t>EVENT</a:t>
            </a:r>
            <a:endParaRPr sz="2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842547" y="1145676"/>
            <a:ext cx="249554" cy="2845435"/>
          </a:xfrm>
          <a:prstGeom prst="rect">
            <a:avLst/>
          </a:prstGeom>
        </p:spPr>
        <p:txBody>
          <a:bodyPr vert="vert270" wrap="square" lIns="0" tIns="76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1400" i="1" spc="-110" dirty="0">
                <a:solidFill>
                  <a:srgbClr val="666666"/>
                </a:solidFill>
                <a:latin typeface="Verdana"/>
                <a:cs typeface="Verdana"/>
              </a:rPr>
              <a:t>nostr.watch</a:t>
            </a:r>
            <a:r>
              <a:rPr sz="1400" i="1" spc="-105" dirty="0">
                <a:solidFill>
                  <a:srgbClr val="666666"/>
                </a:solidFill>
                <a:latin typeface="Verdana"/>
                <a:cs typeface="Verdana"/>
              </a:rPr>
              <a:t> (snapshot:</a:t>
            </a:r>
            <a:r>
              <a:rPr sz="1400" i="1" spc="175" dirty="0">
                <a:solidFill>
                  <a:srgbClr val="666666"/>
                </a:solidFill>
                <a:latin typeface="Verdana"/>
                <a:cs typeface="Verdana"/>
              </a:rPr>
              <a:t> </a:t>
            </a:r>
            <a:r>
              <a:rPr sz="1400" i="1" spc="-125" dirty="0">
                <a:solidFill>
                  <a:srgbClr val="666666"/>
                </a:solidFill>
                <a:latin typeface="Verdana"/>
                <a:cs typeface="Verdana"/>
              </a:rPr>
              <a:t>7</a:t>
            </a:r>
            <a:r>
              <a:rPr sz="1400" i="1" spc="-105" dirty="0">
                <a:solidFill>
                  <a:srgbClr val="666666"/>
                </a:solidFill>
                <a:latin typeface="Verdana"/>
                <a:cs typeface="Verdana"/>
              </a:rPr>
              <a:t> </a:t>
            </a:r>
            <a:r>
              <a:rPr sz="1400" i="1" spc="-75" dirty="0">
                <a:solidFill>
                  <a:srgbClr val="666666"/>
                </a:solidFill>
                <a:latin typeface="Verdana"/>
                <a:cs typeface="Verdana"/>
              </a:rPr>
              <a:t>Feb</a:t>
            </a:r>
            <a:r>
              <a:rPr sz="1400" i="1" spc="-110" dirty="0">
                <a:solidFill>
                  <a:srgbClr val="666666"/>
                </a:solidFill>
                <a:latin typeface="Verdana"/>
                <a:cs typeface="Verdana"/>
              </a:rPr>
              <a:t> </a:t>
            </a:r>
            <a:r>
              <a:rPr sz="1400" i="1" spc="-90" dirty="0">
                <a:solidFill>
                  <a:srgbClr val="666666"/>
                </a:solidFill>
                <a:latin typeface="Verdana"/>
                <a:cs typeface="Verdana"/>
              </a:rPr>
              <a:t>2023)</a:t>
            </a:r>
            <a:endParaRPr sz="1400">
              <a:latin typeface="Verdana"/>
              <a:cs typeface="Verdana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8842457" cy="514348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</TotalTime>
  <Words>350</Words>
  <Application>Microsoft Office PowerPoint</Application>
  <PresentationFormat>On-screen Show (16:9)</PresentationFormat>
  <Paragraphs>72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FreeSans</vt:lpstr>
      <vt:lpstr>FreeSerif</vt:lpstr>
      <vt:lpstr>Roboto</vt:lpstr>
      <vt:lpstr>Times New Roman</vt:lpstr>
      <vt:lpstr>Verdana</vt:lpstr>
      <vt:lpstr>Office Theme</vt:lpstr>
      <vt:lpstr>NOSTR</vt:lpstr>
      <vt:lpstr>WHAT NOSTR ISN’T</vt:lpstr>
      <vt:lpstr>WHAT NOSTR</vt:lpstr>
      <vt:lpstr>USERS</vt:lpstr>
      <vt:lpstr>PowerPoint Presentation</vt:lpstr>
      <vt:lpstr>NOSTR PERMANENTLY ALTERS INCENTIVES</vt:lpstr>
      <vt:lpstr>EVENTS</vt:lpstr>
      <vt:lpstr>ANATOMY OF AN EVENT</vt:lpstr>
      <vt:lpstr>PowerPoint Presentation</vt:lpstr>
      <vt:lpstr>RUNNING A RELAY</vt:lpstr>
      <vt:lpstr>Web (browser)</vt:lpstr>
      <vt:lpstr>Client A</vt:lpstr>
      <vt:lpstr>Permissionless innovation benefits from the collective contributions of many (hive mind), far exceeding what a single company could achieve.</vt:lpstr>
      <vt:lpstr>PowerPoint Presentation</vt:lpstr>
      <vt:lpstr>generate key pair</vt:lpstr>
      <vt:lpstr>Games</vt:lpstr>
      <vt:lpstr>ANIL @anilsaidso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nostr</dc:title>
  <cp:lastModifiedBy>Anh LA</cp:lastModifiedBy>
  <cp:revision>2</cp:revision>
  <dcterms:created xsi:type="dcterms:W3CDTF">2024-05-12T09:04:34Z</dcterms:created>
  <dcterms:modified xsi:type="dcterms:W3CDTF">2024-05-12T09:25:10Z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or">
    <vt:lpwstr>Google</vt:lpwstr>
  </property>
  <property fmtid="{D5CDD505-2E9C-101B-9397-08002B2CF9AE}" pid="3" name="LastSaved">
    <vt:filetime>2024-05-12T00:00:00Z</vt:filetime>
  </property>
  <property fmtid="{D5CDD505-2E9C-101B-9397-08002B2CF9AE}" pid="4" name="Producer">
    <vt:lpwstr>3-Heights(TM) PDF Security Shell 4.8.25.2 (http://www.pdf-tools.com)</vt:lpwstr>
  </property>
</Properties>
</file>